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26.xml" ContentType="application/vnd.openxmlformats-officedocument.presentationml.slide+xml"/>
  <Override PartName="/ppt/slides/slide12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0"/>
  </p:notesMasterIdLst>
  <p:sldIdLst>
    <p:sldId id="256" r:id="rId2"/>
    <p:sldId id="283" r:id="rId3"/>
    <p:sldId id="409" r:id="rId4"/>
    <p:sldId id="399" r:id="rId5"/>
    <p:sldId id="380" r:id="rId6"/>
    <p:sldId id="284" r:id="rId7"/>
    <p:sldId id="285" r:id="rId8"/>
    <p:sldId id="410" r:id="rId9"/>
    <p:sldId id="408" r:id="rId10"/>
    <p:sldId id="381" r:id="rId11"/>
    <p:sldId id="286" r:id="rId12"/>
    <p:sldId id="312" r:id="rId13"/>
    <p:sldId id="319" r:id="rId14"/>
    <p:sldId id="313" r:id="rId15"/>
    <p:sldId id="314" r:id="rId16"/>
    <p:sldId id="315" r:id="rId17"/>
    <p:sldId id="317" r:id="rId18"/>
    <p:sldId id="316" r:id="rId19"/>
    <p:sldId id="318" r:id="rId20"/>
    <p:sldId id="290" r:id="rId21"/>
    <p:sldId id="291" r:id="rId22"/>
    <p:sldId id="292" r:id="rId23"/>
    <p:sldId id="411" r:id="rId24"/>
    <p:sldId id="293" r:id="rId25"/>
    <p:sldId id="405" r:id="rId26"/>
    <p:sldId id="383" r:id="rId27"/>
    <p:sldId id="294" r:id="rId28"/>
    <p:sldId id="406" r:id="rId29"/>
    <p:sldId id="384" r:id="rId30"/>
    <p:sldId id="320" r:id="rId31"/>
    <p:sldId id="297" r:id="rId32"/>
    <p:sldId id="321" r:id="rId33"/>
    <p:sldId id="407" r:id="rId34"/>
    <p:sldId id="322" r:id="rId35"/>
    <p:sldId id="323" r:id="rId36"/>
    <p:sldId id="324" r:id="rId37"/>
    <p:sldId id="325" r:id="rId38"/>
    <p:sldId id="326" r:id="rId39"/>
    <p:sldId id="339" r:id="rId40"/>
    <p:sldId id="327" r:id="rId41"/>
    <p:sldId id="328" r:id="rId42"/>
    <p:sldId id="329" r:id="rId43"/>
    <p:sldId id="330" r:id="rId44"/>
    <p:sldId id="332" r:id="rId45"/>
    <p:sldId id="331" r:id="rId46"/>
    <p:sldId id="333" r:id="rId47"/>
    <p:sldId id="334" r:id="rId48"/>
    <p:sldId id="336" r:id="rId49"/>
    <p:sldId id="337" r:id="rId50"/>
    <p:sldId id="335" r:id="rId51"/>
    <p:sldId id="340" r:id="rId52"/>
    <p:sldId id="338" r:id="rId53"/>
    <p:sldId id="341" r:id="rId54"/>
    <p:sldId id="342" r:id="rId55"/>
    <p:sldId id="343" r:id="rId56"/>
    <p:sldId id="344" r:id="rId57"/>
    <p:sldId id="345" r:id="rId58"/>
    <p:sldId id="346" r:id="rId59"/>
    <p:sldId id="347" r:id="rId60"/>
    <p:sldId id="348" r:id="rId61"/>
    <p:sldId id="349" r:id="rId62"/>
    <p:sldId id="352" r:id="rId63"/>
    <p:sldId id="350" r:id="rId64"/>
    <p:sldId id="351" r:id="rId65"/>
    <p:sldId id="354" r:id="rId66"/>
    <p:sldId id="353" r:id="rId67"/>
    <p:sldId id="355" r:id="rId68"/>
    <p:sldId id="356" r:id="rId69"/>
    <p:sldId id="362" r:id="rId70"/>
    <p:sldId id="357" r:id="rId71"/>
    <p:sldId id="361" r:id="rId72"/>
    <p:sldId id="374" r:id="rId73"/>
    <p:sldId id="363" r:id="rId74"/>
    <p:sldId id="359" r:id="rId75"/>
    <p:sldId id="358" r:id="rId76"/>
    <p:sldId id="364" r:id="rId77"/>
    <p:sldId id="360" r:id="rId78"/>
    <p:sldId id="375" r:id="rId79"/>
    <p:sldId id="365" r:id="rId80"/>
    <p:sldId id="366" r:id="rId81"/>
    <p:sldId id="398" r:id="rId82"/>
    <p:sldId id="394" r:id="rId83"/>
    <p:sldId id="367" r:id="rId84"/>
    <p:sldId id="368" r:id="rId85"/>
    <p:sldId id="369" r:id="rId86"/>
    <p:sldId id="393" r:id="rId87"/>
    <p:sldId id="370" r:id="rId88"/>
    <p:sldId id="392" r:id="rId89"/>
    <p:sldId id="385" r:id="rId90"/>
    <p:sldId id="371" r:id="rId91"/>
    <p:sldId id="372" r:id="rId92"/>
    <p:sldId id="373" r:id="rId93"/>
    <p:sldId id="395" r:id="rId94"/>
    <p:sldId id="396" r:id="rId95"/>
    <p:sldId id="397" r:id="rId96"/>
    <p:sldId id="382" r:id="rId97"/>
    <p:sldId id="299" r:id="rId98"/>
    <p:sldId id="300" r:id="rId99"/>
    <p:sldId id="301" r:id="rId100"/>
    <p:sldId id="376" r:id="rId101"/>
    <p:sldId id="377" r:id="rId102"/>
    <p:sldId id="378" r:id="rId103"/>
    <p:sldId id="412" r:id="rId104"/>
    <p:sldId id="413" r:id="rId105"/>
    <p:sldId id="414" r:id="rId106"/>
    <p:sldId id="415" r:id="rId107"/>
    <p:sldId id="305" r:id="rId108"/>
    <p:sldId id="307" r:id="rId109"/>
    <p:sldId id="400" r:id="rId110"/>
    <p:sldId id="416" r:id="rId111"/>
    <p:sldId id="417" r:id="rId112"/>
    <p:sldId id="418" r:id="rId113"/>
    <p:sldId id="295" r:id="rId114"/>
    <p:sldId id="379" r:id="rId115"/>
    <p:sldId id="386" r:id="rId116"/>
    <p:sldId id="390" r:id="rId117"/>
    <p:sldId id="389" r:id="rId118"/>
    <p:sldId id="419" r:id="rId119"/>
    <p:sldId id="387" r:id="rId120"/>
    <p:sldId id="388" r:id="rId121"/>
    <p:sldId id="420" r:id="rId122"/>
    <p:sldId id="391" r:id="rId123"/>
    <p:sldId id="401" r:id="rId124"/>
    <p:sldId id="402" r:id="rId125"/>
    <p:sldId id="404" r:id="rId126"/>
    <p:sldId id="403" r:id="rId127"/>
    <p:sldId id="421" r:id="rId128"/>
    <p:sldId id="310" r:id="rId1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87" autoAdjust="0"/>
    <p:restoredTop sz="98768" autoAdjust="0"/>
  </p:normalViewPr>
  <p:slideViewPr>
    <p:cSldViewPr>
      <p:cViewPr>
        <p:scale>
          <a:sx n="80" d="100"/>
          <a:sy n="80" d="100"/>
        </p:scale>
        <p:origin x="-1344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E4209-6F8B-4E93-A8F8-DBBA889A3297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08347-AE82-470B-9722-B7A932EB4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students come up with a question that corresponds</a:t>
            </a:r>
            <a:r>
              <a:rPr lang="en-US" baseline="0" dirty="0" smtClean="0"/>
              <a:t> to a later question, have them star it on their paper and hold on to it until later.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08347-AE82-470B-9722-B7A932EB442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students come up with a question that corresponds</a:t>
            </a:r>
            <a:r>
              <a:rPr lang="en-US" baseline="0" dirty="0" smtClean="0"/>
              <a:t> to a later question, have them star it on their paper and hold on to it until later.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08347-AE82-470B-9722-B7A932EB442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Bacteria,</a:t>
            </a:r>
            <a:r>
              <a:rPr lang="en-US" baseline="0" dirty="0" smtClean="0"/>
              <a:t> Virus, fungus, genetics, parasites, pollution/chemicals/environment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08347-AE82-470B-9722-B7A932EB442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Bacteria,</a:t>
            </a:r>
            <a:r>
              <a:rPr lang="en-US" baseline="0" dirty="0" smtClean="0"/>
              <a:t> Virus, fungus, genetics, parasites, pollution/chemicals/environment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08347-AE82-470B-9722-B7A932EB442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Bacteria,</a:t>
            </a:r>
            <a:r>
              <a:rPr lang="en-US" baseline="0" dirty="0" smtClean="0"/>
              <a:t> Virus, fungus, genetics, parasites, pollution/chemicals/environment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08347-AE82-470B-9722-B7A932EB4422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Think of inheritance patterns and then think about how we would</a:t>
            </a:r>
            <a:r>
              <a:rPr lang="en-US" baseline="0" dirty="0" smtClean="0"/>
              <a:t> rule some of them 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08347-AE82-470B-9722-B7A932EB4422}" type="slidenum">
              <a:rPr lang="en-US" smtClean="0"/>
              <a:pPr/>
              <a:t>99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1E7C-BFE5-4051-9847-4D374DEF6AF5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F0ABC8F-5031-4DCB-AF92-ECA947588B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1E7C-BFE5-4051-9847-4D374DEF6AF5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ABC8F-5031-4DCB-AF92-ECA947588B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1E7C-BFE5-4051-9847-4D374DEF6AF5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ABC8F-5031-4DCB-AF92-ECA947588B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1E7C-BFE5-4051-9847-4D374DEF6AF5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ABC8F-5031-4DCB-AF92-ECA947588B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1E7C-BFE5-4051-9847-4D374DEF6AF5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F0ABC8F-5031-4DCB-AF92-ECA947588B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1E7C-BFE5-4051-9847-4D374DEF6AF5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ABC8F-5031-4DCB-AF92-ECA947588B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1E7C-BFE5-4051-9847-4D374DEF6AF5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ABC8F-5031-4DCB-AF92-ECA947588B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1E7C-BFE5-4051-9847-4D374DEF6AF5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ABC8F-5031-4DCB-AF92-ECA947588B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1E7C-BFE5-4051-9847-4D374DEF6AF5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ABC8F-5031-4DCB-AF92-ECA947588B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1E7C-BFE5-4051-9847-4D374DEF6AF5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ABC8F-5031-4DCB-AF92-ECA947588B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1E7C-BFE5-4051-9847-4D374DEF6AF5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F0ABC8F-5031-4DCB-AF92-ECA947588B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A3F1E7C-BFE5-4051-9847-4D374DEF6AF5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F0ABC8F-5031-4DCB-AF92-ECA947588B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hyperlink" Target="http://media.hhmi.org/fittest/human_selection.html" TargetMode="Externa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hmi.org/biointeractive/media/DNAi_sicklecell-lg.wmv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qy8dk5iS1f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4jtmOZaIvS0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nareplication.net/proteins/proteins.html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zdDkiRw1PdU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obelprize.org/educational/medicine/dna_double_helix/dnahelix.html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nalc.org/resources/3d/12-transcription-basic.html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5bLEDd-PSTQ" TargetMode="Externa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youtube.com/watch?v=Pjt1Q2ZZVjA" TargetMode="Externa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://healthland.time.com/2012/10/22/time-explains-genome-sequencing/" TargetMode="External"/><Relationship Id="rId2" Type="http://schemas.openxmlformats.org/officeDocument/2006/relationships/hyperlink" Target="http://www.dnalc.org/resources/3d/29-sanger-sequencing.html" TargetMode="Externa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What is Sickle Cell Anemia???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Share Interesting/Important Info: 5</a:t>
            </a:r>
            <a:r>
              <a:rPr lang="en-US" sz="3600" b="1" baseline="30000" dirty="0" smtClean="0"/>
              <a:t>th</a:t>
            </a:r>
            <a:r>
              <a:rPr lang="en-US" sz="3600" b="1" dirty="0" smtClean="0"/>
              <a:t> Hr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066800"/>
            <a:ext cx="8153400" cy="5486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Affects about 72,000 </a:t>
            </a:r>
            <a:r>
              <a:rPr lang="en-US" sz="2800" dirty="0" err="1" smtClean="0"/>
              <a:t>americans</a:t>
            </a:r>
            <a:endParaRPr lang="en-US" sz="2800" dirty="0" smtClean="0"/>
          </a:p>
          <a:p>
            <a:r>
              <a:rPr lang="en-US" sz="2800" dirty="0" smtClean="0"/>
              <a:t>Symptoms can be treated</a:t>
            </a:r>
          </a:p>
          <a:p>
            <a:r>
              <a:rPr lang="en-US" sz="2800" dirty="0" smtClean="0"/>
              <a:t>Red blood cell disorder</a:t>
            </a:r>
          </a:p>
          <a:p>
            <a:r>
              <a:rPr lang="en-US" sz="2800" dirty="0" smtClean="0"/>
              <a:t>There can be clogging of blood vessels, sticking together, sickle shaped – makes cells hard and sticky</a:t>
            </a:r>
          </a:p>
          <a:p>
            <a:r>
              <a:rPr lang="en-US" sz="2800" dirty="0" smtClean="0"/>
              <a:t>People of African descent, people of Hispanic background</a:t>
            </a:r>
          </a:p>
          <a:p>
            <a:r>
              <a:rPr lang="en-US" sz="2800" dirty="0" smtClean="0"/>
              <a:t>Hemoglobin – mutated</a:t>
            </a:r>
          </a:p>
          <a:p>
            <a:r>
              <a:rPr lang="en-US" sz="2800" dirty="0" smtClean="0"/>
              <a:t>Can be tested for it, blood test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Genetic Disorders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8686800" cy="48768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The rate of genetic disorders in a population is usually very low</a:t>
            </a:r>
          </a:p>
          <a:p>
            <a:endParaRPr lang="en-US" sz="4000" b="1" dirty="0" smtClean="0"/>
          </a:p>
          <a:p>
            <a:r>
              <a:rPr lang="en-US" sz="4000" b="1" dirty="0" smtClean="0"/>
              <a:t>This is because if the disease is severe enough, it will interfere with or block reproduction which stops the mutated alleles from being passed on</a:t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endParaRPr lang="en-US" sz="4000" b="1" dirty="0" smtClean="0"/>
          </a:p>
          <a:p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772400" cy="1143000"/>
          </a:xfrm>
        </p:spPr>
        <p:txBody>
          <a:bodyPr>
            <a:noAutofit/>
          </a:bodyPr>
          <a:lstStyle/>
          <a:p>
            <a:r>
              <a:rPr lang="en-US" sz="4400" dirty="0" smtClean="0"/>
              <a:t>Recessive </a:t>
            </a:r>
            <a:r>
              <a:rPr lang="en-US" sz="4400" dirty="0" err="1" smtClean="0"/>
              <a:t>Autosomal</a:t>
            </a:r>
            <a:r>
              <a:rPr lang="en-US" sz="4400" dirty="0" smtClean="0"/>
              <a:t> Disorders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7048"/>
            <a:ext cx="3429000" cy="533095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Some genetic disorders are recessive so people can carry an allele for the disorder without even knowing</a:t>
            </a:r>
          </a:p>
          <a:p>
            <a:r>
              <a:rPr lang="en-US" sz="2800" dirty="0" smtClean="0"/>
              <a:t>These people are called “</a:t>
            </a:r>
            <a:r>
              <a:rPr lang="en-US" sz="2800" u="sng" dirty="0" smtClean="0"/>
              <a:t>CARRIERS</a:t>
            </a:r>
            <a:r>
              <a:rPr lang="en-US" sz="2800" dirty="0" smtClean="0"/>
              <a:t>”</a:t>
            </a:r>
          </a:p>
          <a:p>
            <a:r>
              <a:rPr lang="en-US" sz="2800" dirty="0" smtClean="0"/>
              <a:t>2 carriers have a 25% chance of having an affected child</a:t>
            </a:r>
            <a:endParaRPr lang="en-US" sz="2800" dirty="0"/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 cstate="print"/>
          <a:srcRect l="32796" t="29167" r="31479" b="6250"/>
          <a:stretch>
            <a:fillRect/>
          </a:stretch>
        </p:blipFill>
        <p:spPr bwMode="auto">
          <a:xfrm>
            <a:off x="3657600" y="1281659"/>
            <a:ext cx="5486400" cy="557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990600"/>
          </a:xfrm>
        </p:spPr>
        <p:txBody>
          <a:bodyPr/>
          <a:lstStyle/>
          <a:p>
            <a:r>
              <a:rPr lang="en-US" dirty="0" smtClean="0"/>
              <a:t>Sickle Cell: Recessive </a:t>
            </a:r>
            <a:r>
              <a:rPr lang="en-US" b="1" u="sng" dirty="0" smtClean="0"/>
              <a:t>Disorder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371600"/>
            <a:ext cx="8503920" cy="5105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Sickle cell TRAIT – the heterozygous combination of alleles, one normal and one </a:t>
            </a:r>
            <a:r>
              <a:rPr lang="en-US" sz="3600" dirty="0" smtClean="0"/>
              <a:t>mutated</a:t>
            </a:r>
          </a:p>
          <a:p>
            <a:pPr lvl="1"/>
            <a:r>
              <a:rPr lang="en-US" sz="3400" dirty="0" smtClean="0"/>
              <a:t>Alleles are </a:t>
            </a:r>
            <a:r>
              <a:rPr lang="en-US" sz="3400" dirty="0" err="1" smtClean="0"/>
              <a:t>codominant</a:t>
            </a:r>
            <a:r>
              <a:rPr lang="en-US" sz="3400" dirty="0" smtClean="0"/>
              <a:t> – heterozygote produces both normal </a:t>
            </a:r>
            <a:r>
              <a:rPr lang="en-US" sz="3400" smtClean="0"/>
              <a:t>and abnormal RBCs</a:t>
            </a:r>
            <a:endParaRPr lang="en-US" sz="3400" dirty="0" smtClean="0"/>
          </a:p>
          <a:p>
            <a:endParaRPr lang="en-US" sz="3600" dirty="0" smtClean="0"/>
          </a:p>
          <a:p>
            <a:r>
              <a:rPr lang="en-US" sz="3600" dirty="0" smtClean="0"/>
              <a:t>Sickle cell DISEASE – two mutated versions of the gene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715962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SCA Probability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90600"/>
            <a:ext cx="8534400" cy="5486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If two people have the </a:t>
            </a:r>
            <a:r>
              <a:rPr lang="en-US" b="1" dirty="0" smtClean="0">
                <a:solidFill>
                  <a:schemeClr val="accent3"/>
                </a:solidFill>
              </a:rPr>
              <a:t>sickle cell trait</a:t>
            </a:r>
            <a:r>
              <a:rPr lang="en-US" dirty="0" smtClean="0"/>
              <a:t> and they have a child, what is the chance the child will have normal red blood cells? What is the chance they will have a child with sickle cell disease?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0132" t="20833" r="18375" b="17708"/>
          <a:stretch>
            <a:fillRect/>
          </a:stretch>
        </p:blipFill>
        <p:spPr bwMode="auto">
          <a:xfrm>
            <a:off x="609600" y="2895600"/>
            <a:ext cx="6629400" cy="3725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3657600" y="2438400"/>
            <a:ext cx="2667000" cy="6463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Normal allele =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HbA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Affected allele =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HbS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7570" t="28125" r="16252" b="25000"/>
          <a:stretch>
            <a:fillRect/>
          </a:stretch>
        </p:blipFill>
        <p:spPr bwMode="auto">
          <a:xfrm>
            <a:off x="0" y="1905000"/>
            <a:ext cx="918464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868362"/>
          </a:xfrm>
        </p:spPr>
        <p:txBody>
          <a:bodyPr/>
          <a:lstStyle/>
          <a:p>
            <a:r>
              <a:rPr lang="en-US" dirty="0" smtClean="0"/>
              <a:t>Pedigrees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143000"/>
            <a:ext cx="8305800" cy="16764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We can use pedigrees to trace the occurrence of certain traits across generations of a family</a:t>
            </a:r>
          </a:p>
          <a:p>
            <a:r>
              <a:rPr lang="en-US" sz="2800" b="1" dirty="0" smtClean="0"/>
              <a:t>Page 203</a:t>
            </a:r>
            <a:endParaRPr lang="en-US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7570" t="20833" r="16252" b="30208"/>
          <a:stretch>
            <a:fillRect/>
          </a:stretch>
        </p:blipFill>
        <p:spPr bwMode="auto">
          <a:xfrm>
            <a:off x="152400" y="2895600"/>
            <a:ext cx="879380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17789" t="20833" r="17204" b="46875"/>
          <a:stretch>
            <a:fillRect/>
          </a:stretch>
        </p:blipFill>
        <p:spPr bwMode="auto">
          <a:xfrm>
            <a:off x="0" y="3886200"/>
            <a:ext cx="900389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7570" t="20833" r="16252" b="30208"/>
          <a:stretch>
            <a:fillRect/>
          </a:stretch>
        </p:blipFill>
        <p:spPr bwMode="auto">
          <a:xfrm>
            <a:off x="685800" y="304800"/>
            <a:ext cx="7848600" cy="326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82000" cy="1933575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Conclusion: What is the pattern of inheritance for sickle cell disease?</a:t>
            </a:r>
            <a:endParaRPr lang="en-US" sz="4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971800"/>
            <a:ext cx="8458200" cy="16764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Use what you know answer this question. Be as specific as possible.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28600" y="1295400"/>
            <a:ext cx="8686800" cy="18288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PART 2: Why is this disease so prevalent in certain populations?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7159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Comparing Autosomal Recessive Disorders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228600" y="1194915"/>
          <a:ext cx="8686800" cy="5059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/>
                <a:gridCol w="2171700"/>
                <a:gridCol w="2171700"/>
                <a:gridCol w="2171700"/>
              </a:tblGrid>
              <a:tr h="633885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Sickle Cell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Cystic Fibrosis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Tay</a:t>
                      </a: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-Sachs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99361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Affected</a:t>
                      </a:r>
                      <a:r>
                        <a:rPr lang="en-US" sz="2400" b="1" baseline="0" dirty="0" smtClean="0"/>
                        <a:t> Area of Body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Red blood cells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Lungs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Brain/Nerves</a:t>
                      </a:r>
                      <a:endParaRPr lang="en-US" b="1" dirty="0"/>
                    </a:p>
                  </a:txBody>
                  <a:tcPr/>
                </a:tc>
              </a:tr>
              <a:tr h="1139734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Symptoms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Anemia, organ failure, pain, blood flow blockage, swelling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Thick mucus, super salty sweat,</a:t>
                      </a:r>
                      <a:r>
                        <a:rPr lang="en-US" b="1" baseline="0" dirty="0" smtClean="0"/>
                        <a:t> inability to breathe, increased infections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Rapid loss of function</a:t>
                      </a:r>
                      <a:r>
                        <a:rPr lang="en-US" b="1" baseline="0" dirty="0" smtClean="0"/>
                        <a:t> between age 6mos-5</a:t>
                      </a:r>
                      <a:endParaRPr lang="en-US" b="1" dirty="0"/>
                    </a:p>
                  </a:txBody>
                  <a:tcPr/>
                </a:tc>
              </a:tr>
              <a:tr h="99361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Life Expectancy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In</a:t>
                      </a:r>
                      <a:r>
                        <a:rPr lang="en-US" b="1" baseline="0" dirty="0" smtClean="0"/>
                        <a:t> 1973 – it was 14</a:t>
                      </a:r>
                    </a:p>
                    <a:p>
                      <a:r>
                        <a:rPr lang="en-US" b="1" baseline="0" dirty="0" smtClean="0"/>
                        <a:t>Now it is around 50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25-30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/>
                </a:tc>
              </a:tr>
              <a:tr h="1198182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Prevalence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.6%</a:t>
                      </a:r>
                      <a:r>
                        <a:rPr lang="en-US" b="1" baseline="0" dirty="0" smtClean="0"/>
                        <a:t> of the US CARRY</a:t>
                      </a:r>
                    </a:p>
                    <a:p>
                      <a:r>
                        <a:rPr lang="en-US" sz="2000" b="1" baseline="0" dirty="0" smtClean="0">
                          <a:solidFill>
                            <a:schemeClr val="accent2"/>
                          </a:solidFill>
                        </a:rPr>
                        <a:t>Up to 45% carry in parts of Africa!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 in 3000 </a:t>
                      </a:r>
                      <a:r>
                        <a:rPr lang="en-US" b="1" baseline="0" dirty="0" smtClean="0"/>
                        <a:t>(most common in people with European descent) .0003%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 in 320,000 in US</a:t>
                      </a:r>
                    </a:p>
                    <a:p>
                      <a:r>
                        <a:rPr lang="en-US" b="1" dirty="0" smtClean="0"/>
                        <a:t>1 in 27 Ashkenazi Jews CARRY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Share Interesting/Important Info: 2</a:t>
            </a:r>
            <a:r>
              <a:rPr lang="en-US" sz="3600" b="1" baseline="30000" dirty="0" smtClean="0"/>
              <a:t>nd</a:t>
            </a:r>
            <a:r>
              <a:rPr lang="en-US" sz="3600" b="1" dirty="0" smtClean="0"/>
              <a:t> Hr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066800"/>
            <a:ext cx="8153400" cy="5486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Abnormal Hemoglobin</a:t>
            </a:r>
          </a:p>
          <a:p>
            <a:r>
              <a:rPr lang="en-US" sz="2800" dirty="0" smtClean="0"/>
              <a:t>Causes blockage in your blood vessels</a:t>
            </a:r>
          </a:p>
          <a:p>
            <a:r>
              <a:rPr lang="en-US" sz="2800" dirty="0" smtClean="0"/>
              <a:t>Red blood cells are “sticky” – sickle shape</a:t>
            </a:r>
          </a:p>
          <a:p>
            <a:r>
              <a:rPr lang="en-US" sz="2800" dirty="0" smtClean="0"/>
              <a:t>Causes pain, damage, and low blood count</a:t>
            </a:r>
          </a:p>
          <a:p>
            <a:r>
              <a:rPr lang="en-US" sz="2800" dirty="0" smtClean="0"/>
              <a:t>Yellow eyes, blood cells can’t carry enough oxygen</a:t>
            </a:r>
          </a:p>
          <a:p>
            <a:r>
              <a:rPr lang="en-US" sz="2800" dirty="0" smtClean="0"/>
              <a:t>Sickle cells only live 10-20 days – normal live 120 days</a:t>
            </a:r>
          </a:p>
          <a:p>
            <a:r>
              <a:rPr lang="en-US" sz="2800" dirty="0" smtClean="0"/>
              <a:t>Infants and young children affected most severely</a:t>
            </a:r>
          </a:p>
          <a:p>
            <a:r>
              <a:rPr lang="en-US" sz="2800" dirty="0" smtClean="0"/>
              <a:t>Common in people along the equator</a:t>
            </a:r>
          </a:p>
          <a:p>
            <a:r>
              <a:rPr lang="en-US" sz="2800" dirty="0" smtClean="0"/>
              <a:t>No cure, can treat some of the symptoms and side effects</a:t>
            </a:r>
          </a:p>
          <a:p>
            <a:r>
              <a:rPr lang="en-US" sz="2800" dirty="0" smtClean="0"/>
              <a:t>Not contagious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020762"/>
          </a:xfrm>
        </p:spPr>
        <p:txBody>
          <a:bodyPr>
            <a:normAutofit/>
          </a:bodyPr>
          <a:lstStyle/>
          <a:p>
            <a:r>
              <a:rPr lang="en-US" sz="5400" dirty="0" smtClean="0"/>
              <a:t>Normal Distribution</a:t>
            </a:r>
            <a:endParaRPr lang="en-US" sz="5400" dirty="0"/>
          </a:p>
        </p:txBody>
      </p:sp>
      <p:pic>
        <p:nvPicPr>
          <p:cNvPr id="1026" name="Picture 2" descr="http://img.sparknotes.com/figures/A/a3aa6bb95c7d70781cc0089d17f9160f/popula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9080201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868362"/>
          </a:xfrm>
        </p:spPr>
        <p:txBody>
          <a:bodyPr/>
          <a:lstStyle/>
          <a:p>
            <a:r>
              <a:rPr lang="en-US" dirty="0" smtClean="0"/>
              <a:t>Directional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4419600"/>
            <a:ext cx="8229600" cy="2133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When genes code for diseases that reduce ability to reproduce we see a different kind of distribution – we start seeing LESS of the disease allele and more of the normal alleles</a:t>
            </a:r>
            <a:endParaRPr lang="en-US" sz="3200" dirty="0"/>
          </a:p>
        </p:txBody>
      </p:sp>
      <p:pic>
        <p:nvPicPr>
          <p:cNvPr id="7170" name="Picture 2" descr="http://avonapbio.pbworks.com/f/directional_selec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143000"/>
            <a:ext cx="6469743" cy="31968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868362"/>
          </a:xfrm>
        </p:spPr>
        <p:txBody>
          <a:bodyPr/>
          <a:lstStyle/>
          <a:p>
            <a:r>
              <a:rPr lang="en-US" dirty="0" smtClean="0"/>
              <a:t>Stabilizing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33528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The strange thing about sickle cell anemia is that the disease alleles don’t seem to be going away</a:t>
            </a:r>
          </a:p>
          <a:p>
            <a:endParaRPr lang="en-US" dirty="0" smtClean="0"/>
          </a:p>
          <a:p>
            <a:r>
              <a:rPr lang="en-US" dirty="0" smtClean="0"/>
              <a:t>Something seems to be selecting AGAINST the healthy allele as well</a:t>
            </a:r>
          </a:p>
          <a:p>
            <a:r>
              <a:rPr lang="en-US" dirty="0" smtClean="0"/>
              <a:t>?????????????????</a:t>
            </a:r>
            <a:endParaRPr lang="en-US" dirty="0"/>
          </a:p>
        </p:txBody>
      </p:sp>
      <p:pic>
        <p:nvPicPr>
          <p:cNvPr id="6146" name="Picture 2" descr="http://img.sparknotes.com/figures/A/a3aa6bb95c7d70781cc0089d17f9160f/stab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371600"/>
            <a:ext cx="5638800" cy="3732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What is going on!?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382000" cy="5029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Can you think of any factors that might make this disorder so common in some populations? Why are some people more at risk than others?</a:t>
            </a:r>
          </a:p>
          <a:p>
            <a:endParaRPr lang="en-US" sz="3200" dirty="0" smtClean="0"/>
          </a:p>
          <a:p>
            <a:r>
              <a:rPr lang="en-US" sz="3200" dirty="0" smtClean="0"/>
              <a:t>If not, what are some things we could study to get an answer to this question?</a:t>
            </a:r>
            <a:endParaRPr lang="en-US" sz="3200" dirty="0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ib.utexas.edu/maps/world_maps/world_pol495.jpg"/>
          <p:cNvPicPr>
            <a:picLocks noChangeAspect="1" noChangeArrowheads="1"/>
          </p:cNvPicPr>
          <p:nvPr/>
        </p:nvPicPr>
        <p:blipFill>
          <a:blip r:embed="rId2" cstate="print"/>
          <a:srcRect l="6667" t="12590" r="4167" b="16578"/>
          <a:stretch>
            <a:fillRect/>
          </a:stretch>
        </p:blipFill>
        <p:spPr bwMode="auto">
          <a:xfrm>
            <a:off x="0" y="1447799"/>
            <a:ext cx="9143999" cy="401652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905000" y="2971800"/>
            <a:ext cx="1371600" cy="914400"/>
          </a:xfrm>
          <a:prstGeom prst="rect">
            <a:avLst/>
          </a:prstGeom>
          <a:noFill/>
          <a:ln w="603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733800" y="2819400"/>
            <a:ext cx="1524000" cy="1219200"/>
          </a:xfrm>
          <a:prstGeom prst="rect">
            <a:avLst/>
          </a:prstGeom>
          <a:noFill/>
          <a:ln w="603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553200" y="2590800"/>
            <a:ext cx="1905000" cy="1295400"/>
          </a:xfrm>
          <a:prstGeom prst="rect">
            <a:avLst/>
          </a:prstGeom>
          <a:noFill/>
          <a:ln w="603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Global Prevalence of Sickle Cell</a:t>
            </a:r>
            <a:endParaRPr lang="en-US" sz="4800" dirty="0"/>
          </a:p>
        </p:txBody>
      </p:sp>
      <p:pic>
        <p:nvPicPr>
          <p:cNvPr id="12290" name="Picture 2" descr="http://www.theuniversalsoapbox.com/wp-content/uploads/2012/07/Screen-shot-2012-07-29-at-8.44.08-P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913127"/>
            <a:ext cx="9144000" cy="49448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Sickle Cell Alleles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9776" t="14245" r="7212" b="16809"/>
          <a:stretch>
            <a:fillRect/>
          </a:stretch>
        </p:blipFill>
        <p:spPr bwMode="auto">
          <a:xfrm>
            <a:off x="0" y="17526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ronhealthalliance.com/images/content-images/scd/sickle_cell_epidemiolo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5109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can we observe about the regions with high levels of sickle cell?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8153400" cy="5029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do these areas have that other regions do not?</a:t>
            </a:r>
            <a:endParaRPr lang="en-US" sz="3200" dirty="0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73162"/>
          </a:xfrm>
        </p:spPr>
        <p:txBody>
          <a:bodyPr>
            <a:normAutofit/>
          </a:bodyPr>
          <a:lstStyle/>
          <a:p>
            <a:r>
              <a:rPr lang="en-US" sz="5400" dirty="0" smtClean="0"/>
              <a:t>Average Temps. Of the World</a:t>
            </a:r>
            <a:endParaRPr lang="en-US" sz="5400" dirty="0"/>
          </a:p>
        </p:txBody>
      </p:sp>
      <p:pic>
        <p:nvPicPr>
          <p:cNvPr id="4" name="irc_mi" descr="http://montessorimuddle.org/wp-content/uploads/2011/08/Annual_Average_Temperature_Map-ar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buzzle.com/img/articleImages/424600-20427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19750" cy="4495800"/>
          </a:xfrm>
          <a:prstGeom prst="rect">
            <a:avLst/>
          </a:prstGeom>
          <a:noFill/>
        </p:spPr>
      </p:pic>
      <p:pic>
        <p:nvPicPr>
          <p:cNvPr id="5" name="Picture 4" descr="http://gerardnadal.files.wordpress.com/2009/12/sickle-cell-540x3801.jpg"/>
          <p:cNvPicPr>
            <a:picLocks noChangeAspect="1" noChangeArrowheads="1"/>
          </p:cNvPicPr>
          <p:nvPr/>
        </p:nvPicPr>
        <p:blipFill>
          <a:blip r:embed="rId3" cstate="print"/>
          <a:srcRect l="16296" t="16842" r="22963" b="20000"/>
          <a:stretch>
            <a:fillRect/>
          </a:stretch>
        </p:blipFill>
        <p:spPr bwMode="auto">
          <a:xfrm>
            <a:off x="3657600" y="2843561"/>
            <a:ext cx="5486400" cy="4014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survivalworld.com/images/maps-images/world-rainfall-ma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can we observe about the regions with high levels of sickle cell?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8153400" cy="5029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do these areas have that other regions do not?</a:t>
            </a:r>
          </a:p>
          <a:p>
            <a:endParaRPr lang="en-US" sz="3200" dirty="0" smtClean="0"/>
          </a:p>
          <a:p>
            <a:pPr lvl="1"/>
            <a:r>
              <a:rPr lang="en-US" sz="3000" dirty="0" smtClean="0">
                <a:hlinkClick r:id="rId2"/>
              </a:rPr>
              <a:t>Sickle Cell</a:t>
            </a:r>
            <a:endParaRPr lang="en-US" sz="3000" dirty="0"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28600"/>
            <a:ext cx="43434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Malaria Cases</a:t>
            </a:r>
            <a:endParaRPr lang="en-US" sz="54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9455" t="17094" r="6090" b="7122"/>
          <a:stretch>
            <a:fillRect/>
          </a:stretch>
        </p:blipFill>
        <p:spPr bwMode="auto">
          <a:xfrm>
            <a:off x="0" y="1905000"/>
            <a:ext cx="9144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792162"/>
          </a:xfrm>
        </p:spPr>
        <p:txBody>
          <a:bodyPr/>
          <a:lstStyle/>
          <a:p>
            <a:r>
              <a:rPr lang="en-US" dirty="0" smtClean="0"/>
              <a:t>Malaria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5105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Affects 5% of the world population at any given time</a:t>
            </a:r>
          </a:p>
          <a:p>
            <a:pPr lvl="1"/>
            <a:r>
              <a:rPr lang="en-US" sz="3200" dirty="0" smtClean="0"/>
              <a:t>35,000,000 people!</a:t>
            </a:r>
          </a:p>
          <a:p>
            <a:pPr lvl="1"/>
            <a:r>
              <a:rPr lang="en-US" sz="3200" dirty="0" smtClean="0"/>
              <a:t>Results in 500,000 – 2.5 million deaths per year</a:t>
            </a:r>
          </a:p>
          <a:p>
            <a:endParaRPr lang="en-US" sz="3200" dirty="0" smtClean="0"/>
          </a:p>
          <a:p>
            <a:r>
              <a:rPr lang="en-US" sz="3200" dirty="0" smtClean="0"/>
              <a:t>People can develop resistance to malaria if they can survive the initial infection</a:t>
            </a:r>
          </a:p>
          <a:p>
            <a:pPr lvl="1"/>
            <a:r>
              <a:rPr lang="en-US" sz="3200" dirty="0" smtClean="0"/>
              <a:t>Most deaths are children without a resistance to the disease</a:t>
            </a:r>
            <a:endParaRPr lang="en-US" sz="3000" dirty="0" smtClean="0"/>
          </a:p>
          <a:p>
            <a:pPr>
              <a:buNone/>
            </a:pPr>
            <a:endParaRPr lang="en-US" sz="3200" dirty="0" smtClean="0"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868362"/>
          </a:xfrm>
        </p:spPr>
        <p:txBody>
          <a:bodyPr/>
          <a:lstStyle/>
          <a:p>
            <a:r>
              <a:rPr lang="en-US" dirty="0" smtClean="0"/>
              <a:t>Malaria Parasite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295400"/>
            <a:ext cx="8153400" cy="4724400"/>
          </a:xfrm>
        </p:spPr>
        <p:txBody>
          <a:bodyPr/>
          <a:lstStyle/>
          <a:p>
            <a:r>
              <a:rPr lang="en-US" sz="3200" dirty="0" smtClean="0"/>
              <a:t>Caused by a parasite carried by mosquitoes abundant in tropical areas</a:t>
            </a:r>
          </a:p>
          <a:p>
            <a:pPr lvl="1"/>
            <a:r>
              <a:rPr lang="en-US" sz="3200" dirty="0" smtClean="0"/>
              <a:t>There are 4 types of this parasite, the most serious is </a:t>
            </a:r>
            <a:r>
              <a:rPr lang="en-US" sz="3200" i="1" dirty="0" smtClean="0"/>
              <a:t>Plasmodium </a:t>
            </a:r>
            <a:r>
              <a:rPr lang="en-US" sz="3200" i="1" dirty="0" err="1" smtClean="0"/>
              <a:t>falciparum</a:t>
            </a:r>
            <a:endParaRPr lang="en-US" sz="3200" i="1" dirty="0" smtClean="0"/>
          </a:p>
          <a:p>
            <a:pPr lvl="1"/>
            <a:r>
              <a:rPr lang="en-US" sz="3200" dirty="0" smtClean="0"/>
              <a:t>Others are </a:t>
            </a:r>
            <a:r>
              <a:rPr lang="en-US" sz="2800" b="1" i="1" dirty="0" smtClean="0"/>
              <a:t>P. </a:t>
            </a:r>
            <a:r>
              <a:rPr lang="en-US" sz="2800" b="1" i="1" dirty="0" err="1" smtClean="0"/>
              <a:t>vivax</a:t>
            </a:r>
            <a:r>
              <a:rPr lang="en-US" sz="2800" b="1" dirty="0" smtClean="0"/>
              <a:t>, </a:t>
            </a:r>
            <a:r>
              <a:rPr lang="en-US" sz="2800" b="1" i="1" dirty="0" smtClean="0"/>
              <a:t>P. </a:t>
            </a:r>
            <a:r>
              <a:rPr lang="en-US" sz="2800" b="1" i="1" dirty="0" err="1" smtClean="0"/>
              <a:t>ovale</a:t>
            </a:r>
            <a:r>
              <a:rPr lang="en-US" sz="2800" b="1" i="1" dirty="0" smtClean="0"/>
              <a:t>, P. </a:t>
            </a:r>
            <a:r>
              <a:rPr lang="en-US" sz="2800" b="1" i="1" dirty="0" err="1" smtClean="0"/>
              <a:t>malariae</a:t>
            </a:r>
            <a:r>
              <a:rPr lang="en-US" sz="2800" b="1" dirty="0" smtClean="0"/>
              <a:t> and </a:t>
            </a:r>
            <a:r>
              <a:rPr lang="en-US" sz="2800" b="1" i="1" dirty="0" smtClean="0"/>
              <a:t>P. </a:t>
            </a:r>
            <a:r>
              <a:rPr lang="en-US" sz="2800" b="1" i="1" dirty="0" err="1" smtClean="0"/>
              <a:t>knowlesi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Once inside the body, the parasite enters the liver to begin reproducing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http://www.nature.com/nature/journal/v462/n7271/images/462298a-f1.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58144" cy="56388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096000" y="4114800"/>
            <a:ext cx="1295400" cy="1295400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tutorvista.com/content/kingdoms-living-world/plasmodium-life-cycl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74" y="228600"/>
            <a:ext cx="9104826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Sickle cell vs. Malaria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people with sickle cell</a:t>
            </a:r>
            <a:endParaRPr lang="en-US" dirty="0"/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81000"/>
            <a:ext cx="7772400" cy="1933575"/>
          </a:xfrm>
        </p:spPr>
        <p:txBody>
          <a:bodyPr>
            <a:noAutofit/>
          </a:bodyPr>
          <a:lstStyle/>
          <a:p>
            <a:r>
              <a:rPr lang="en-US" dirty="0" smtClean="0"/>
              <a:t>Conclusion: </a:t>
            </a:r>
            <a:br>
              <a:rPr lang="en-US" dirty="0" smtClean="0"/>
            </a:br>
            <a:r>
              <a:rPr lang="en-US" dirty="0" smtClean="0"/>
              <a:t>How did this disease become so prevalent in certain populations?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3352800"/>
            <a:ext cx="8381999" cy="21002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Use what you have learned to answer this question. Be as specific as possible.</a:t>
            </a:r>
            <a:endParaRPr lang="en-US" sz="36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/>
          <a:lstStyle/>
          <a:p>
            <a:r>
              <a:rPr lang="en-US" dirty="0" smtClean="0"/>
              <a:t>This is a sickle tool</a:t>
            </a:r>
            <a:endParaRPr lang="en-US" dirty="0"/>
          </a:p>
        </p:txBody>
      </p:sp>
      <p:pic>
        <p:nvPicPr>
          <p:cNvPr id="77826" name="Picture 2" descr="http://thespecialistsltd.com/files/Sickl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57400"/>
            <a:ext cx="8137525" cy="42866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nhlbi.nih.gov/health/health-topics/images/sickle_cell_01.jpg"/>
          <p:cNvPicPr>
            <a:picLocks noChangeAspect="1" noChangeArrowheads="1"/>
          </p:cNvPicPr>
          <p:nvPr/>
        </p:nvPicPr>
        <p:blipFill>
          <a:blip r:embed="rId2" cstate="print"/>
          <a:srcRect t="48000"/>
          <a:stretch>
            <a:fillRect/>
          </a:stretch>
        </p:blipFill>
        <p:spPr bwMode="auto">
          <a:xfrm>
            <a:off x="762000" y="228600"/>
            <a:ext cx="7696200" cy="6403239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858000" y="5181600"/>
            <a:ext cx="1295400" cy="1219200"/>
          </a:xfrm>
          <a:prstGeom prst="rect">
            <a:avLst/>
          </a:prstGeom>
          <a:noFill/>
          <a:ln w="66675" cap="rnd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944562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/>
              <a:t>Hemoglobin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295400"/>
            <a:ext cx="8153400" cy="4724400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Hemoglobin</a:t>
            </a:r>
            <a:r>
              <a:rPr lang="en-US" sz="3200" b="1" dirty="0" smtClean="0"/>
              <a:t> is a protein in your blood that carries oxygen around the body</a:t>
            </a:r>
          </a:p>
          <a:p>
            <a:pPr lvl="1"/>
            <a:r>
              <a:rPr lang="en-US" sz="3200" b="1" dirty="0" smtClean="0"/>
              <a:t>More hemoglobin = More oxygen = Longer, stronger workouts/activity (Blood doping??)</a:t>
            </a:r>
          </a:p>
          <a:p>
            <a:pPr lvl="1"/>
            <a:r>
              <a:rPr lang="en-US" sz="3200" b="1" dirty="0" smtClean="0"/>
              <a:t>Not enough hemoglobin = Not enough oxygen = Weak, quick to fatigue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Hemoglobin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8458200" cy="1828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Normally, hemoglobin forms nice round structures that fit nicely into your blood cells (kind of like a bean bag chair)</a:t>
            </a:r>
          </a:p>
          <a:p>
            <a:endParaRPr lang="en-US" sz="3200" b="1" dirty="0" smtClean="0"/>
          </a:p>
          <a:p>
            <a:pPr>
              <a:buNone/>
            </a:pPr>
            <a:endParaRPr lang="en-US" sz="3200" b="1" dirty="0"/>
          </a:p>
        </p:txBody>
      </p:sp>
      <p:pic>
        <p:nvPicPr>
          <p:cNvPr id="4" name="Picture 2" descr="http://globalsoin.com/wp-content/uploads/2013/02/si555511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0"/>
            <a:ext cx="5491480" cy="3581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91200" y="541020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ym typeface="Wingdings" pitchFamily="2" charset="2"/>
              </a:rPr>
              <a:t> See nice round shape?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 l="17570" t="26042" r="50805" b="19792"/>
          <a:stretch>
            <a:fillRect/>
          </a:stretch>
        </p:blipFill>
        <p:spPr bwMode="auto">
          <a:xfrm>
            <a:off x="0" y="228600"/>
            <a:ext cx="6567855" cy="632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629400" y="1143000"/>
            <a:ext cx="2209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Molecular structure of </a:t>
            </a:r>
            <a:r>
              <a:rPr lang="en-US" sz="2400" b="1" u="sng" dirty="0" smtClean="0"/>
              <a:t>normal</a:t>
            </a:r>
            <a:r>
              <a:rPr lang="en-US" sz="2400" b="1" dirty="0" smtClean="0"/>
              <a:t> hemoglobin protein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Should be round and free floating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944562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Hemoglobin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534400" cy="5105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BUT – In patients with sickle cell anemia, something goes wrong with their hemoglobin causing it to form </a:t>
            </a:r>
            <a:r>
              <a:rPr lang="en-US" sz="3200" b="1" dirty="0" smtClean="0"/>
              <a:t>sharp, stick like structures called fibers </a:t>
            </a:r>
            <a:r>
              <a:rPr lang="en-US" sz="3200" dirty="0" smtClean="0"/>
              <a:t>(Think of putting pencils in a rubber balloon)</a:t>
            </a:r>
          </a:p>
          <a:p>
            <a:pPr lvl="1"/>
            <a:endParaRPr lang="en-US" sz="3200" dirty="0" smtClean="0"/>
          </a:p>
          <a:p>
            <a:pPr lvl="1"/>
            <a:r>
              <a:rPr lang="en-US" sz="3200" dirty="0" smtClean="0"/>
              <a:t>This reduces protein’s ability to hold on to oxygen and also gives the blood cell the “sickle” shape causing it to clog up blood vessels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evolution.berkeley.edu/evolibrary/images/evo/hemoglobi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04800"/>
            <a:ext cx="6248400" cy="365977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42672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The hemoglobin forms these fibers because the molecules get “sticky” and begin to clump together (Right)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Take a moment to think silently…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95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What questions would you ask to find the information you need?</a:t>
            </a:r>
          </a:p>
          <a:p>
            <a:endParaRPr lang="en-US" sz="3600" dirty="0" smtClean="0"/>
          </a:p>
          <a:p>
            <a:r>
              <a:rPr lang="en-US" sz="3600" dirty="0" smtClean="0"/>
              <a:t>How much information is enough to explain what sickle cell anemia is?</a:t>
            </a:r>
          </a:p>
          <a:p>
            <a:pPr>
              <a:buNone/>
            </a:pP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781175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Conclusion: </a:t>
            </a:r>
            <a:br>
              <a:rPr lang="en-US" sz="4800" b="1" dirty="0" smtClean="0"/>
            </a:br>
            <a:r>
              <a:rPr lang="en-US" sz="4800" b="1" dirty="0" smtClean="0"/>
              <a:t>What is sickle cell anemia?</a:t>
            </a:r>
            <a:endParaRPr lang="en-US" sz="4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33194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In your notes, use the information you have to answer this question to the best of your ability. Be as specific as possible.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04800" y="1505930"/>
            <a:ext cx="8610600" cy="1470025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What causes sickle cell anemia?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Things we know: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610600" cy="5105400"/>
          </a:xfrm>
        </p:spPr>
        <p:txBody>
          <a:bodyPr/>
          <a:lstStyle/>
          <a:p>
            <a:r>
              <a:rPr lang="en-US" dirty="0" smtClean="0"/>
              <a:t>Student responses 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Brainstorm: Causes of Disease/Illness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Autofit/>
          </a:bodyPr>
          <a:lstStyle/>
          <a:p>
            <a:r>
              <a:rPr lang="en-US" b="1" dirty="0" smtClean="0"/>
              <a:t>Brainstorm: Causes of diseases/ disorders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5344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Try to think of everything you know that might cause an illness/disease/disorder</a:t>
            </a:r>
          </a:p>
          <a:p>
            <a:pPr lvl="1"/>
            <a:r>
              <a:rPr lang="en-US" sz="2800" dirty="0" smtClean="0"/>
              <a:t>Genetics/inheritance</a:t>
            </a:r>
          </a:p>
          <a:p>
            <a:pPr lvl="1"/>
            <a:r>
              <a:rPr lang="en-US" sz="2800" dirty="0" smtClean="0"/>
              <a:t>Level of diet/exercise</a:t>
            </a:r>
          </a:p>
          <a:p>
            <a:pPr lvl="1"/>
            <a:r>
              <a:rPr lang="en-US" sz="2800" dirty="0" smtClean="0"/>
              <a:t>Bacterial infection</a:t>
            </a:r>
          </a:p>
          <a:p>
            <a:pPr lvl="1"/>
            <a:r>
              <a:rPr lang="en-US" sz="2800" dirty="0" smtClean="0"/>
              <a:t>Blood loss – trauma</a:t>
            </a:r>
          </a:p>
          <a:p>
            <a:pPr lvl="1"/>
            <a:r>
              <a:rPr lang="en-US" sz="2800" dirty="0" smtClean="0"/>
              <a:t>Abnormal chemical/hormone/etc levels</a:t>
            </a:r>
          </a:p>
          <a:p>
            <a:pPr lvl="1"/>
            <a:r>
              <a:rPr lang="en-US" sz="2800" dirty="0" smtClean="0"/>
              <a:t>Unprotected sex – Viral, Bacterial, parasites/ticks</a:t>
            </a:r>
          </a:p>
          <a:p>
            <a:pPr lvl="1"/>
            <a:r>
              <a:rPr lang="en-US" sz="2800" dirty="0" smtClean="0"/>
              <a:t>Environment – contamination/pollution/radiation</a:t>
            </a:r>
          </a:p>
          <a:p>
            <a:pPr lvl="1"/>
            <a:r>
              <a:rPr lang="en-US" sz="2800" dirty="0" smtClean="0"/>
              <a:t>Random chance??</a:t>
            </a:r>
          </a:p>
          <a:p>
            <a:pPr lvl="1"/>
            <a:r>
              <a:rPr lang="en-US" sz="2800" dirty="0" smtClean="0"/>
              <a:t>Medical malpractice – bad diagnosis/bad prescription/wrong blood during transfusion</a:t>
            </a:r>
          </a:p>
          <a:p>
            <a:pPr lvl="1"/>
            <a:r>
              <a:rPr lang="en-US" sz="2800" dirty="0" smtClean="0"/>
              <a:t>Insects</a:t>
            </a:r>
          </a:p>
          <a:p>
            <a:pPr lvl="1"/>
            <a:endParaRPr lang="en-US" sz="3000" dirty="0" smtClean="0"/>
          </a:p>
          <a:p>
            <a:pPr lvl="1"/>
            <a:endParaRPr 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Autofit/>
          </a:bodyPr>
          <a:lstStyle/>
          <a:p>
            <a:r>
              <a:rPr lang="en-US" b="1" dirty="0" smtClean="0"/>
              <a:t>Brainstorm: Causes of diseases/ disorders – 5</a:t>
            </a:r>
            <a:r>
              <a:rPr lang="en-US" b="1" baseline="30000" dirty="0" smtClean="0"/>
              <a:t>th</a:t>
            </a:r>
            <a:r>
              <a:rPr lang="en-US" b="1" dirty="0" smtClean="0"/>
              <a:t> Hr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5344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Try to think of everything you know that might cause an illness/disease/disorder</a:t>
            </a:r>
            <a:endParaRPr lang="en-US" sz="3000" dirty="0" smtClean="0"/>
          </a:p>
          <a:p>
            <a:pPr lvl="1"/>
            <a:r>
              <a:rPr lang="en-US" sz="3000" dirty="0" smtClean="0"/>
              <a:t>Genetics – hereditary diseases, mutation of DNA</a:t>
            </a:r>
          </a:p>
          <a:p>
            <a:pPr lvl="1"/>
            <a:r>
              <a:rPr lang="en-US" sz="3000" dirty="0" smtClean="0"/>
              <a:t>Environment – UV radiation/sun, pollution, temp</a:t>
            </a:r>
          </a:p>
          <a:p>
            <a:pPr lvl="1"/>
            <a:r>
              <a:rPr lang="en-US" sz="3000" dirty="0" smtClean="0"/>
              <a:t>Infections – bacteria in cuts/ingested, fungus, viruses</a:t>
            </a:r>
          </a:p>
          <a:p>
            <a:pPr lvl="1"/>
            <a:r>
              <a:rPr lang="en-US" sz="3000" dirty="0" smtClean="0"/>
              <a:t>Carcinogens/cancer</a:t>
            </a:r>
          </a:p>
          <a:p>
            <a:pPr lvl="1"/>
            <a:r>
              <a:rPr lang="en-US" sz="3000" dirty="0" smtClean="0"/>
              <a:t>Weak immune system – low white blood cells</a:t>
            </a:r>
          </a:p>
          <a:p>
            <a:pPr lvl="1"/>
            <a:r>
              <a:rPr lang="en-US" sz="3000" dirty="0" smtClean="0"/>
              <a:t>Medications – side effects</a:t>
            </a:r>
          </a:p>
          <a:p>
            <a:pPr lvl="1"/>
            <a:r>
              <a:rPr lang="en-US" sz="3000" dirty="0" smtClean="0"/>
              <a:t>Level of exercise</a:t>
            </a:r>
          </a:p>
          <a:p>
            <a:pPr lvl="1"/>
            <a:r>
              <a:rPr lang="en-US" sz="3000" dirty="0" smtClean="0"/>
              <a:t>Allergies </a:t>
            </a:r>
          </a:p>
          <a:p>
            <a:pPr lvl="1"/>
            <a:r>
              <a:rPr lang="en-US" sz="3000" dirty="0" smtClean="0"/>
              <a:t>Chemicals – accidental exposure/or other</a:t>
            </a:r>
          </a:p>
          <a:p>
            <a:pPr lvl="1"/>
            <a:r>
              <a:rPr lang="en-US" sz="3000" dirty="0" smtClean="0"/>
              <a:t>Nutrition/unbalanced diet</a:t>
            </a:r>
          </a:p>
          <a:p>
            <a:pPr lvl="1"/>
            <a:endParaRPr lang="en-US" sz="3000" dirty="0" smtClean="0"/>
          </a:p>
          <a:p>
            <a:pPr lvl="1"/>
            <a:endParaRPr 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Autofit/>
          </a:bodyPr>
          <a:lstStyle/>
          <a:p>
            <a:r>
              <a:rPr lang="en-US" b="1" dirty="0" smtClean="0"/>
              <a:t>Brainstorm: Causes of diseases/ disorders – 2</a:t>
            </a:r>
            <a:r>
              <a:rPr lang="en-US" b="1" baseline="30000" dirty="0" smtClean="0"/>
              <a:t>nd</a:t>
            </a:r>
            <a:r>
              <a:rPr lang="en-US" b="1" dirty="0" smtClean="0"/>
              <a:t> hr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5344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 smtClean="0"/>
              <a:t>Try to think of everything you know that might cause an illness/disease/disorder</a:t>
            </a:r>
            <a:endParaRPr lang="en-US" sz="3000" dirty="0" smtClean="0"/>
          </a:p>
          <a:p>
            <a:pPr lvl="1"/>
            <a:r>
              <a:rPr lang="en-US" sz="3000" dirty="0" smtClean="0"/>
              <a:t>Hereditary – genetic</a:t>
            </a:r>
          </a:p>
          <a:p>
            <a:pPr lvl="1"/>
            <a:r>
              <a:rPr lang="en-US" sz="3000" dirty="0" smtClean="0"/>
              <a:t>Brain damage</a:t>
            </a:r>
          </a:p>
          <a:p>
            <a:pPr lvl="1"/>
            <a:r>
              <a:rPr lang="en-US" sz="3000" dirty="0" smtClean="0"/>
              <a:t>Virus</a:t>
            </a:r>
          </a:p>
          <a:p>
            <a:pPr lvl="1"/>
            <a:r>
              <a:rPr lang="en-US" sz="3000" dirty="0" smtClean="0"/>
              <a:t>Bacteria</a:t>
            </a:r>
          </a:p>
          <a:p>
            <a:pPr lvl="1"/>
            <a:r>
              <a:rPr lang="en-US" sz="3000" dirty="0" smtClean="0"/>
              <a:t>Radiation</a:t>
            </a:r>
          </a:p>
          <a:p>
            <a:pPr lvl="1"/>
            <a:r>
              <a:rPr lang="en-US" sz="3000" dirty="0" smtClean="0"/>
              <a:t>Parasites</a:t>
            </a:r>
          </a:p>
          <a:p>
            <a:pPr lvl="1"/>
            <a:r>
              <a:rPr lang="en-US" sz="3000" dirty="0" smtClean="0"/>
              <a:t>Medicine/substance – side effects</a:t>
            </a:r>
          </a:p>
          <a:p>
            <a:pPr lvl="1"/>
            <a:r>
              <a:rPr lang="en-US" sz="3000" dirty="0" smtClean="0"/>
              <a:t>Addiction – illegal substances</a:t>
            </a:r>
          </a:p>
          <a:p>
            <a:pPr lvl="1"/>
            <a:r>
              <a:rPr lang="en-US" sz="3000" dirty="0" smtClean="0"/>
              <a:t>Diet, activity level</a:t>
            </a:r>
          </a:p>
          <a:p>
            <a:pPr lvl="1"/>
            <a:r>
              <a:rPr lang="en-US" sz="3000" dirty="0" smtClean="0"/>
              <a:t>Weather, environment</a:t>
            </a:r>
          </a:p>
          <a:p>
            <a:pPr lvl="1"/>
            <a:r>
              <a:rPr lang="en-US" sz="3000" dirty="0" smtClean="0"/>
              <a:t>Fungus</a:t>
            </a:r>
          </a:p>
          <a:p>
            <a:pPr lvl="1"/>
            <a:r>
              <a:rPr lang="en-US" sz="3000" dirty="0" err="1" smtClean="0"/>
              <a:t>Poisions</a:t>
            </a:r>
            <a:r>
              <a:rPr lang="en-US" sz="3000" dirty="0" smtClean="0"/>
              <a:t>/chemicals – carbon monoxide, snake venom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763000" cy="792162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/>
              <a:t>Brainstorm: Narrow it down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229600" cy="5562600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 smtClean="0"/>
              <a:t>Using the list of possible causes, think of how we could test and rule out each option (Anyone watch “House”?)</a:t>
            </a:r>
          </a:p>
          <a:p>
            <a:pPr lvl="1"/>
            <a:r>
              <a:rPr lang="en-US" sz="3400" dirty="0" smtClean="0"/>
              <a:t>Gender</a:t>
            </a:r>
          </a:p>
          <a:p>
            <a:pPr lvl="1"/>
            <a:r>
              <a:rPr lang="en-US" sz="3400" dirty="0" smtClean="0"/>
              <a:t>Age</a:t>
            </a:r>
          </a:p>
          <a:p>
            <a:pPr lvl="1"/>
            <a:r>
              <a:rPr lang="en-US" sz="3400" dirty="0" smtClean="0"/>
              <a:t>Surgery</a:t>
            </a:r>
          </a:p>
          <a:p>
            <a:pPr lvl="1"/>
            <a:r>
              <a:rPr lang="en-US" sz="3400" dirty="0" smtClean="0"/>
              <a:t>Environment – local environment, regional</a:t>
            </a:r>
          </a:p>
          <a:p>
            <a:pPr lvl="1"/>
            <a:r>
              <a:rPr lang="en-US" sz="3400" dirty="0" smtClean="0"/>
              <a:t>Detailed family history</a:t>
            </a:r>
          </a:p>
          <a:p>
            <a:pPr lvl="1"/>
            <a:r>
              <a:rPr lang="en-US" sz="3400" dirty="0" smtClean="0"/>
              <a:t>Check for points of infection</a:t>
            </a:r>
          </a:p>
          <a:p>
            <a:pPr lvl="1"/>
            <a:r>
              <a:rPr lang="en-US" sz="3400" dirty="0" smtClean="0"/>
              <a:t>Race</a:t>
            </a:r>
          </a:p>
          <a:p>
            <a:pPr lvl="1"/>
            <a:r>
              <a:rPr lang="en-US" sz="3400" dirty="0" smtClean="0"/>
              <a:t>MRI/</a:t>
            </a:r>
            <a:r>
              <a:rPr lang="en-US" sz="3400" dirty="0" err="1" smtClean="0"/>
              <a:t>xray</a:t>
            </a:r>
            <a:endParaRPr lang="en-US" sz="3400" dirty="0" smtClean="0"/>
          </a:p>
          <a:p>
            <a:pPr lvl="1"/>
            <a:r>
              <a:rPr lang="en-US" sz="3400" dirty="0" smtClean="0"/>
              <a:t>Blood tests</a:t>
            </a:r>
          </a:p>
          <a:p>
            <a:pPr lvl="1"/>
            <a:r>
              <a:rPr lang="en-US" sz="3400" dirty="0" smtClean="0"/>
              <a:t>Lumbar punctures and biopsies </a:t>
            </a:r>
          </a:p>
          <a:p>
            <a:pPr lvl="1"/>
            <a:r>
              <a:rPr lang="en-US" sz="3400" dirty="0" smtClean="0"/>
              <a:t>Medication</a:t>
            </a:r>
          </a:p>
          <a:p>
            <a:pPr lvl="1"/>
            <a:r>
              <a:rPr lang="en-US" sz="3400" dirty="0" smtClean="0"/>
              <a:t>Medical background/history</a:t>
            </a:r>
          </a:p>
          <a:p>
            <a:pPr lvl="1"/>
            <a:r>
              <a:rPr lang="en-US" sz="3400" dirty="0" smtClean="0"/>
              <a:t>Substance use</a:t>
            </a:r>
          </a:p>
          <a:p>
            <a:pPr lvl="1"/>
            <a:endParaRPr lang="en-US" sz="3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763000" cy="792162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/>
              <a:t>Brainstorm: Narrow it down – 5</a:t>
            </a:r>
            <a:r>
              <a:rPr lang="en-US" sz="4800" b="1" baseline="30000" dirty="0" smtClean="0"/>
              <a:t>th</a:t>
            </a:r>
            <a:r>
              <a:rPr lang="en-US" sz="4800" b="1" dirty="0" smtClean="0"/>
              <a:t> Hr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229600" cy="5562600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 smtClean="0"/>
              <a:t>Using the list of possible causes, think of how we could test and rule out each option (Anyone watch “House”?)</a:t>
            </a:r>
          </a:p>
          <a:p>
            <a:pPr lvl="1"/>
            <a:r>
              <a:rPr lang="en-US" sz="3400" dirty="0" smtClean="0"/>
              <a:t>Analyze symptoms/look them up</a:t>
            </a:r>
          </a:p>
          <a:p>
            <a:pPr lvl="1"/>
            <a:r>
              <a:rPr lang="en-US" sz="3400" dirty="0" smtClean="0"/>
              <a:t>Check travel record/background</a:t>
            </a:r>
          </a:p>
          <a:p>
            <a:pPr lvl="1"/>
            <a:r>
              <a:rPr lang="en-US" sz="3400" dirty="0" smtClean="0"/>
              <a:t>Blood tests – substances, blood count red or white</a:t>
            </a:r>
          </a:p>
          <a:p>
            <a:pPr lvl="1"/>
            <a:r>
              <a:rPr lang="en-US" sz="3400" dirty="0" smtClean="0"/>
              <a:t>Examine parents – family background</a:t>
            </a:r>
          </a:p>
          <a:p>
            <a:pPr lvl="1"/>
            <a:r>
              <a:rPr lang="en-US" sz="3400" dirty="0" smtClean="0"/>
              <a:t>Medication list</a:t>
            </a:r>
          </a:p>
          <a:p>
            <a:pPr lvl="1"/>
            <a:r>
              <a:rPr lang="en-US" sz="3400" dirty="0" smtClean="0"/>
              <a:t>Food history/exposure</a:t>
            </a:r>
          </a:p>
          <a:p>
            <a:pPr lvl="1"/>
            <a:r>
              <a:rPr lang="en-US" sz="3400" dirty="0" smtClean="0"/>
              <a:t>Body search</a:t>
            </a:r>
          </a:p>
          <a:p>
            <a:pPr lvl="1"/>
            <a:r>
              <a:rPr lang="en-US" sz="3400" dirty="0" smtClean="0"/>
              <a:t>Antibiotics/antifungal/antihistamines</a:t>
            </a:r>
          </a:p>
          <a:p>
            <a:pPr lvl="1"/>
            <a:r>
              <a:rPr lang="en-US" sz="3400" dirty="0" err="1" smtClean="0"/>
              <a:t>Xrays</a:t>
            </a:r>
            <a:r>
              <a:rPr lang="en-US" sz="3400" dirty="0" smtClean="0"/>
              <a:t>/CAT scans/MRIs</a:t>
            </a:r>
          </a:p>
          <a:p>
            <a:pPr lvl="1"/>
            <a:r>
              <a:rPr lang="en-US" sz="3400" dirty="0" smtClean="0"/>
              <a:t>Surgery</a:t>
            </a:r>
          </a:p>
          <a:p>
            <a:pPr lvl="1"/>
            <a:r>
              <a:rPr lang="en-US" sz="3400" dirty="0" smtClean="0"/>
              <a:t>Treatment/see a specialist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763000" cy="792162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/>
              <a:t>Brainstorm: Narrow it down – 2</a:t>
            </a:r>
            <a:r>
              <a:rPr lang="en-US" sz="4800" b="1" baseline="30000" dirty="0" smtClean="0"/>
              <a:t>nd</a:t>
            </a:r>
            <a:r>
              <a:rPr lang="en-US" sz="4800" b="1" dirty="0" smtClean="0"/>
              <a:t> Hr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229600" cy="5562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Using the list of possible causes, think of how we could test and rule out each option (Anyone watch “House”?)</a:t>
            </a:r>
          </a:p>
          <a:p>
            <a:pPr lvl="1"/>
            <a:r>
              <a:rPr lang="en-US" sz="3600" dirty="0" smtClean="0"/>
              <a:t>CAT scan, MRI, </a:t>
            </a:r>
            <a:r>
              <a:rPr lang="en-US" sz="3600" dirty="0" err="1" smtClean="0"/>
              <a:t>xray</a:t>
            </a:r>
            <a:endParaRPr lang="en-US" sz="3600" dirty="0" smtClean="0"/>
          </a:p>
          <a:p>
            <a:pPr lvl="1"/>
            <a:r>
              <a:rPr lang="en-US" sz="3600" dirty="0" smtClean="0"/>
              <a:t>Blood test</a:t>
            </a:r>
          </a:p>
          <a:p>
            <a:pPr lvl="1"/>
            <a:r>
              <a:rPr lang="en-US" sz="3600" dirty="0" smtClean="0"/>
              <a:t>Urine test</a:t>
            </a:r>
          </a:p>
          <a:p>
            <a:pPr lvl="1"/>
            <a:r>
              <a:rPr lang="en-US" sz="3600" dirty="0" smtClean="0"/>
              <a:t>Medicine – antibiotics, antifungal, shots, </a:t>
            </a:r>
          </a:p>
          <a:p>
            <a:pPr lvl="1"/>
            <a:r>
              <a:rPr lang="en-US" sz="3600" dirty="0" smtClean="0"/>
              <a:t>Genetics – family history, blood test – DNA</a:t>
            </a:r>
          </a:p>
          <a:p>
            <a:pPr lvl="1"/>
            <a:r>
              <a:rPr lang="en-US" sz="3600" dirty="0" smtClean="0"/>
              <a:t>Weather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/>
          <a:lstStyle/>
          <a:p>
            <a:r>
              <a:rPr lang="en-US" dirty="0" smtClean="0"/>
              <a:t>Brainstorm: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95400"/>
            <a:ext cx="8305800" cy="4724400"/>
          </a:xfrm>
        </p:spPr>
        <p:txBody>
          <a:bodyPr/>
          <a:lstStyle/>
          <a:p>
            <a:r>
              <a:rPr lang="en-US" dirty="0" smtClean="0"/>
              <a:t>What is it?</a:t>
            </a:r>
          </a:p>
          <a:p>
            <a:r>
              <a:rPr lang="en-US" dirty="0" smtClean="0"/>
              <a:t>What are the effects?</a:t>
            </a:r>
          </a:p>
          <a:p>
            <a:r>
              <a:rPr lang="en-US" dirty="0" smtClean="0"/>
              <a:t>Is it curable? / What is the treatment?</a:t>
            </a:r>
          </a:p>
          <a:p>
            <a:r>
              <a:rPr lang="en-US" dirty="0" smtClean="0"/>
              <a:t>How is the disease contracted?</a:t>
            </a:r>
          </a:p>
          <a:p>
            <a:r>
              <a:rPr lang="en-US" dirty="0" smtClean="0"/>
              <a:t>Anything to avoid?</a:t>
            </a:r>
          </a:p>
          <a:p>
            <a:r>
              <a:rPr lang="en-US" dirty="0" smtClean="0"/>
              <a:t>Is it fatal?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944562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/>
              <a:t>Final Hypothesis: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76400"/>
            <a:ext cx="8382000" cy="43434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I think that sickle cell disease is caused by_______________ 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I could test this by…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Information Stations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382000" cy="457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Use information around the room to find out what causes this disease</a:t>
            </a:r>
          </a:p>
          <a:p>
            <a:endParaRPr lang="en-US" sz="3600" dirty="0" smtClean="0"/>
          </a:p>
          <a:p>
            <a:r>
              <a:rPr lang="en-US" sz="3600" dirty="0" smtClean="0"/>
              <a:t>Take notes to help you remember the details</a:t>
            </a:r>
          </a:p>
          <a:p>
            <a:pPr>
              <a:buNone/>
            </a:pPr>
            <a:endParaRPr lang="en-US" sz="3600" dirty="0" smtClean="0"/>
          </a:p>
          <a:p>
            <a:r>
              <a:rPr lang="en-US" sz="3600" dirty="0" smtClean="0"/>
              <a:t>Once you are finished, you will be asked to share what you have learned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What did you find out?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19200"/>
            <a:ext cx="8382000" cy="5334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Go back to your hypothesis – was it proven or disproven?</a:t>
            </a:r>
          </a:p>
          <a:p>
            <a:pPr lvl="1"/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What did you find out?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19200"/>
            <a:ext cx="8382000" cy="5334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Go back to your hypothesis – was it proven or disproven?</a:t>
            </a:r>
          </a:p>
          <a:p>
            <a:pPr lvl="1"/>
            <a:r>
              <a:rPr lang="en-US" b="1" dirty="0" smtClean="0"/>
              <a:t>HBB – </a:t>
            </a:r>
            <a:r>
              <a:rPr lang="en-US" b="1" dirty="0" err="1" smtClean="0"/>
              <a:t>HemogloBin</a:t>
            </a:r>
            <a:r>
              <a:rPr lang="en-US" b="1" dirty="0" smtClean="0"/>
              <a:t> Beta - GENE</a:t>
            </a:r>
          </a:p>
          <a:p>
            <a:pPr lvl="1"/>
            <a:r>
              <a:rPr lang="en-US" b="1" dirty="0" smtClean="0"/>
              <a:t>Chromosome 11 – DNA – holds instructions/GENES</a:t>
            </a:r>
          </a:p>
          <a:p>
            <a:pPr lvl="1"/>
            <a:r>
              <a:rPr lang="en-US" b="1" dirty="0" smtClean="0"/>
              <a:t>Gene is made incorrectly/defective</a:t>
            </a:r>
          </a:p>
          <a:p>
            <a:pPr lvl="1"/>
            <a:r>
              <a:rPr lang="en-US" b="1" dirty="0" smtClean="0"/>
              <a:t>If parents have it – increases chance offspring will have it</a:t>
            </a:r>
          </a:p>
          <a:p>
            <a:pPr lvl="1"/>
            <a:r>
              <a:rPr lang="en-US" b="1" dirty="0" smtClean="0"/>
              <a:t>Abnormal protein is causing HB clumping – sickle cells</a:t>
            </a:r>
          </a:p>
          <a:p>
            <a:pPr lvl="1"/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020762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Video Clip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hlinkClick r:id="rId2"/>
              </a:rPr>
              <a:t>Sickle Cell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401762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What we need to know to understand this mutation: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534400" cy="4419600"/>
          </a:xfrm>
        </p:spPr>
        <p:txBody>
          <a:bodyPr>
            <a:normAutofit/>
          </a:bodyPr>
          <a:lstStyle/>
          <a:p>
            <a:endParaRPr lang="en-US" sz="3600" b="1" dirty="0" smtClean="0"/>
          </a:p>
          <a:p>
            <a:r>
              <a:rPr lang="en-US" sz="3600" b="1" dirty="0" smtClean="0"/>
              <a:t>What is DNA made of?</a:t>
            </a:r>
          </a:p>
          <a:p>
            <a:r>
              <a:rPr lang="en-US" sz="3600" b="1" dirty="0" smtClean="0"/>
              <a:t>How is DNA copied, read, and turned into proteins?</a:t>
            </a:r>
          </a:p>
          <a:p>
            <a:r>
              <a:rPr lang="en-US" sz="3600" b="1" dirty="0" smtClean="0"/>
              <a:t>What happens if something goes wrong?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944562"/>
          </a:xfrm>
        </p:spPr>
        <p:txBody>
          <a:bodyPr/>
          <a:lstStyle/>
          <a:p>
            <a:r>
              <a:rPr lang="en-US" dirty="0" smtClean="0"/>
              <a:t>The History of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1800s</a:t>
            </a:r>
            <a:r>
              <a:rPr lang="en-US" sz="3200" dirty="0" smtClean="0"/>
              <a:t> – </a:t>
            </a:r>
            <a:r>
              <a:rPr lang="en-US" sz="3200" dirty="0" err="1" smtClean="0"/>
              <a:t>Gregor</a:t>
            </a:r>
            <a:r>
              <a:rPr lang="en-US" sz="3200" dirty="0" smtClean="0"/>
              <a:t> Mendel worked pea traits but didn’t quite know what these “factors” were</a:t>
            </a:r>
          </a:p>
          <a:p>
            <a:r>
              <a:rPr lang="en-US" sz="3200" b="1" dirty="0" smtClean="0">
                <a:solidFill>
                  <a:schemeClr val="accent1"/>
                </a:solidFill>
              </a:rPr>
              <a:t>1928</a:t>
            </a:r>
            <a:r>
              <a:rPr lang="en-US" sz="3200" b="1" dirty="0" smtClean="0"/>
              <a:t> </a:t>
            </a:r>
            <a:r>
              <a:rPr lang="en-US" sz="3200" dirty="0" smtClean="0"/>
              <a:t>– Frederick Griffith does an experiment with strains of bacteria. He concludes “something” is being transferred between the strains to make them both fatal. Scientists at the time believed it was a protein being transferred</a:t>
            </a:r>
          </a:p>
          <a:p>
            <a:r>
              <a:rPr lang="en-US" sz="3200" b="1" dirty="0" smtClean="0">
                <a:solidFill>
                  <a:schemeClr val="accent1"/>
                </a:solidFill>
              </a:rPr>
              <a:t>1944</a:t>
            </a:r>
            <a:r>
              <a:rPr lang="en-US" sz="3200" dirty="0" smtClean="0"/>
              <a:t> – Oswald Avery continues Griffith’s work and discovers it is NOT a protein, but actually DNA being transferred (not all scientists believe it yet)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868362"/>
          </a:xfrm>
        </p:spPr>
        <p:txBody>
          <a:bodyPr/>
          <a:lstStyle/>
          <a:p>
            <a:r>
              <a:rPr lang="en-US" dirty="0" smtClean="0"/>
              <a:t>History of DNA -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382000" cy="5257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After the 1940s, DNA became a hot topic for research</a:t>
            </a:r>
          </a:p>
          <a:p>
            <a:endParaRPr lang="en-US" sz="3200" b="1" dirty="0" smtClean="0"/>
          </a:p>
          <a:p>
            <a:r>
              <a:rPr lang="en-US" sz="3200" b="1" dirty="0" smtClean="0">
                <a:solidFill>
                  <a:schemeClr val="accent1"/>
                </a:solidFill>
              </a:rPr>
              <a:t>1952</a:t>
            </a:r>
            <a:r>
              <a:rPr lang="en-US" sz="3200" b="1" dirty="0" smtClean="0"/>
              <a:t> – Alfred Hershey and Martha Chase CONFIRM that DNA is the genetic material. They used viruses to show that DNA was being transferred but protein was NOT.</a:t>
            </a:r>
          </a:p>
          <a:p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1447800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So we know DNA is important, but how does it work????!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981200"/>
            <a:ext cx="8534400" cy="457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 science, a common step to understanding the </a:t>
            </a:r>
            <a:r>
              <a:rPr lang="en-US" sz="3600" u="sng" dirty="0" smtClean="0"/>
              <a:t>function</a:t>
            </a:r>
            <a:r>
              <a:rPr lang="en-US" sz="3600" dirty="0" smtClean="0"/>
              <a:t> of something is to study its </a:t>
            </a:r>
            <a:r>
              <a:rPr lang="en-US" sz="3600" b="1" u="sng" dirty="0" smtClean="0"/>
              <a:t>STRUCTURE</a:t>
            </a:r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The Structure of DNA</a:t>
            </a:r>
            <a:endParaRPr lang="en-US" sz="5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Section 8.2 in Textbook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Brainstorm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83058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Is it fatal?</a:t>
            </a:r>
          </a:p>
          <a:p>
            <a:r>
              <a:rPr lang="en-US" dirty="0" smtClean="0"/>
              <a:t>How does one contract SCD?</a:t>
            </a:r>
          </a:p>
          <a:p>
            <a:r>
              <a:rPr lang="en-US" dirty="0" smtClean="0"/>
              <a:t>What is it?</a:t>
            </a:r>
          </a:p>
          <a:p>
            <a:r>
              <a:rPr lang="en-US" dirty="0" smtClean="0"/>
              <a:t>Is it contagious?</a:t>
            </a:r>
          </a:p>
          <a:p>
            <a:r>
              <a:rPr lang="en-US" dirty="0" smtClean="0"/>
              <a:t>What lifestyle changes are needed, if any?</a:t>
            </a:r>
          </a:p>
          <a:p>
            <a:r>
              <a:rPr lang="en-US" dirty="0" smtClean="0"/>
              <a:t>Treatment options?</a:t>
            </a:r>
          </a:p>
          <a:p>
            <a:r>
              <a:rPr lang="en-US" dirty="0" smtClean="0"/>
              <a:t>What part of the body will be affected?</a:t>
            </a:r>
          </a:p>
          <a:p>
            <a:r>
              <a:rPr lang="en-US" dirty="0" smtClean="0"/>
              <a:t>Will my kids get this? / Is it genetic?</a:t>
            </a:r>
          </a:p>
          <a:p>
            <a:r>
              <a:rPr lang="en-US" dirty="0" smtClean="0"/>
              <a:t>How common is this?</a:t>
            </a:r>
          </a:p>
          <a:p>
            <a:r>
              <a:rPr lang="en-US" dirty="0" smtClean="0"/>
              <a:t>What are some side effects/Susceptibility?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05800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Structure of DNA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12192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We’ve talked about DNA being in a “double helix” or “twisted ladder” shape</a:t>
            </a:r>
            <a:endParaRPr lang="en-US" sz="3200" b="1" dirty="0"/>
          </a:p>
        </p:txBody>
      </p:sp>
      <p:pic>
        <p:nvPicPr>
          <p:cNvPr id="78850" name="Picture 2" descr="http://2.bp.blogspot.com/-wayWY3tHxTk/TzEK8Hgn1fI/AAAAAAAABYY/68jWpVlhprw/s1600/D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362200"/>
            <a:ext cx="44958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05800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Structure of DNA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4343400" cy="5257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That double helix shape is actually composed of billions and billions of smaller building blocks</a:t>
            </a:r>
            <a:endParaRPr lang="en-US" sz="3200" b="1" dirty="0"/>
          </a:p>
        </p:txBody>
      </p:sp>
      <p:pic>
        <p:nvPicPr>
          <p:cNvPr id="78850" name="Picture 2" descr="http://2.bp.blogspot.com/-wayWY3tHxTk/TzEK8Hgn1fI/AAAAAAAABYY/68jWpVlhprw/s1600/D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62200"/>
            <a:ext cx="44958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8534400" cy="3733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DNA = </a:t>
            </a:r>
            <a:r>
              <a:rPr lang="en-US" sz="3200" b="1" u="sng" dirty="0" err="1" smtClean="0"/>
              <a:t>D</a:t>
            </a:r>
            <a:r>
              <a:rPr lang="en-US" sz="3200" b="1" dirty="0" err="1" smtClean="0"/>
              <a:t>eoxyribo</a:t>
            </a:r>
            <a:r>
              <a:rPr lang="en-US" sz="3200" b="1" u="sng" dirty="0" err="1" smtClean="0"/>
              <a:t>N</a:t>
            </a:r>
            <a:r>
              <a:rPr lang="en-US" sz="3200" b="1" dirty="0" err="1" smtClean="0"/>
              <a:t>ucleic</a:t>
            </a:r>
            <a:r>
              <a:rPr lang="en-US" sz="3200" b="1" dirty="0" smtClean="0"/>
              <a:t> </a:t>
            </a:r>
            <a:r>
              <a:rPr lang="en-US" sz="3200" b="1" u="sng" dirty="0" smtClean="0"/>
              <a:t>A</a:t>
            </a:r>
            <a:r>
              <a:rPr lang="en-US" sz="3200" b="1" dirty="0" smtClean="0"/>
              <a:t>cid</a:t>
            </a:r>
          </a:p>
          <a:p>
            <a:pPr lvl="1"/>
            <a:r>
              <a:rPr lang="en-US" sz="3000" b="1" dirty="0" smtClean="0"/>
              <a:t>DNA is the product of billions of </a:t>
            </a:r>
            <a:r>
              <a:rPr lang="en-US" sz="3000" b="1" dirty="0" smtClean="0">
                <a:solidFill>
                  <a:schemeClr val="accent3"/>
                </a:solidFill>
              </a:rPr>
              <a:t>Nucleotides</a:t>
            </a:r>
            <a:r>
              <a:rPr lang="en-US" sz="3000" b="1" dirty="0" smtClean="0"/>
              <a:t> stuck together</a:t>
            </a:r>
          </a:p>
          <a:p>
            <a:pPr lvl="1"/>
            <a:endParaRPr lang="en-US" sz="32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Structure of DNA</a:t>
            </a:r>
            <a:endParaRPr lang="en-US" sz="4800" b="1" dirty="0"/>
          </a:p>
        </p:txBody>
      </p:sp>
      <p:pic>
        <p:nvPicPr>
          <p:cNvPr id="87042" name="Picture 2" descr="http://static.ddmcdn.com/gif/dna-nucleotid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724150"/>
            <a:ext cx="7620000" cy="41338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505200" y="2743200"/>
            <a:ext cx="1828800" cy="5334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792162"/>
          </a:xfrm>
        </p:spPr>
        <p:txBody>
          <a:bodyPr/>
          <a:lstStyle/>
          <a:p>
            <a:r>
              <a:rPr lang="en-US" u="sng" dirty="0" smtClean="0"/>
              <a:t>Nucleotides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066800"/>
            <a:ext cx="8382000" cy="5486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3"/>
                </a:solidFill>
              </a:rPr>
              <a:t>Nucleotides</a:t>
            </a:r>
            <a:r>
              <a:rPr lang="en-US" sz="3600" b="1" dirty="0" smtClean="0"/>
              <a:t> consist of 3 very important parts:</a:t>
            </a:r>
          </a:p>
          <a:p>
            <a:pPr lvl="1"/>
            <a:r>
              <a:rPr lang="en-US" sz="3600" b="1" dirty="0" smtClean="0"/>
              <a:t>Sugar</a:t>
            </a:r>
          </a:p>
          <a:p>
            <a:pPr lvl="1"/>
            <a:r>
              <a:rPr lang="en-US" sz="3600" b="1" dirty="0" smtClean="0"/>
              <a:t>Phosphate</a:t>
            </a:r>
          </a:p>
          <a:p>
            <a:pPr lvl="1"/>
            <a:r>
              <a:rPr lang="en-US" sz="3600" b="1" dirty="0" smtClean="0"/>
              <a:t>And a nitrogen base </a:t>
            </a:r>
            <a:endParaRPr lang="en-US" sz="3600" b="1" dirty="0"/>
          </a:p>
        </p:txBody>
      </p:sp>
      <p:pic>
        <p:nvPicPr>
          <p:cNvPr id="4" name="Picture 2" descr="http://static.ddmcdn.com/gif/dna-nucleotid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4088320"/>
            <a:ext cx="5105400" cy="2769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Nucleotides: The Nitrogen 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95400"/>
            <a:ext cx="8305800" cy="5257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Notice the two kinds of nitrogen containing, or nitrogenous, bases – there are TWO types</a:t>
            </a:r>
          </a:p>
          <a:p>
            <a:pPr lvl="1"/>
            <a:r>
              <a:rPr lang="en-US" sz="3200" b="1" dirty="0" smtClean="0"/>
              <a:t>One has </a:t>
            </a:r>
            <a:r>
              <a:rPr lang="en-US" sz="3200" b="1" u="sng" dirty="0" smtClean="0"/>
              <a:t>two rings</a:t>
            </a:r>
            <a:r>
              <a:rPr lang="en-US" sz="3200" b="1" dirty="0" smtClean="0"/>
              <a:t> = </a:t>
            </a:r>
            <a:r>
              <a:rPr lang="en-US" sz="3200" b="1" dirty="0" smtClean="0">
                <a:solidFill>
                  <a:schemeClr val="accent1"/>
                </a:solidFill>
              </a:rPr>
              <a:t>PURINES</a:t>
            </a:r>
          </a:p>
          <a:p>
            <a:pPr lvl="1"/>
            <a:r>
              <a:rPr lang="en-US" sz="3200" b="1" dirty="0" smtClean="0"/>
              <a:t>The other has </a:t>
            </a:r>
            <a:r>
              <a:rPr lang="en-US" sz="3200" b="1" u="sng" dirty="0" smtClean="0"/>
              <a:t>one ring </a:t>
            </a:r>
            <a:r>
              <a:rPr lang="en-US" sz="3200" b="1" dirty="0" smtClean="0"/>
              <a:t>= </a:t>
            </a:r>
            <a:r>
              <a:rPr lang="en-US" sz="3200" b="1" dirty="0" smtClean="0">
                <a:solidFill>
                  <a:schemeClr val="accent3"/>
                </a:solidFill>
              </a:rPr>
              <a:t>PYRIMIDINES</a:t>
            </a:r>
          </a:p>
          <a:p>
            <a:endParaRPr lang="en-US" sz="3200" b="1" dirty="0" smtClean="0"/>
          </a:p>
        </p:txBody>
      </p:sp>
      <p:pic>
        <p:nvPicPr>
          <p:cNvPr id="4" name="Picture 2" descr="http://static.ddmcdn.com/gif/dna-nucleotid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592258"/>
            <a:ext cx="6019800" cy="326574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419600" y="4038600"/>
            <a:ext cx="3200400" cy="2667000"/>
          </a:xfrm>
          <a:prstGeom prst="rect">
            <a:avLst/>
          </a:prstGeom>
          <a:noFill/>
          <a:ln w="603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52600" y="4114800"/>
            <a:ext cx="2590800" cy="2590800"/>
          </a:xfrm>
          <a:prstGeom prst="rect">
            <a:avLst/>
          </a:prstGeom>
          <a:noFill/>
          <a:ln w="60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Building DNA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95400"/>
            <a:ext cx="8382000" cy="51816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The way these nucleotide bases fit together is what determines this genetic code we have been talking about</a:t>
            </a:r>
          </a:p>
          <a:p>
            <a:r>
              <a:rPr lang="en-US" sz="2800" b="1" dirty="0" smtClean="0"/>
              <a:t>The ENTIRE code only consists of </a:t>
            </a:r>
            <a:r>
              <a:rPr lang="en-US" sz="2800" b="1" u="sng" dirty="0" smtClean="0">
                <a:solidFill>
                  <a:schemeClr val="accent1"/>
                </a:solidFill>
              </a:rPr>
              <a:t>4 bases</a:t>
            </a:r>
          </a:p>
          <a:p>
            <a:pPr lvl="1"/>
            <a:r>
              <a:rPr lang="en-US" sz="2800" b="1" dirty="0" smtClean="0">
                <a:solidFill>
                  <a:schemeClr val="accent1"/>
                </a:solidFill>
              </a:rPr>
              <a:t>Guanine and Adenine are PURINES</a:t>
            </a:r>
          </a:p>
          <a:p>
            <a:pPr lvl="1"/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Thymine and Cytosine are PYRIMIDINES</a:t>
            </a:r>
          </a:p>
          <a:p>
            <a:pPr lvl="1"/>
            <a:endParaRPr lang="en-US" sz="2800" b="1" dirty="0" smtClean="0"/>
          </a:p>
          <a:p>
            <a:r>
              <a:rPr lang="en-US" sz="2800" b="1" u="sng" dirty="0" smtClean="0"/>
              <a:t>OPPOSITES ATTRACT </a:t>
            </a:r>
            <a:r>
              <a:rPr lang="en-US" sz="2800" b="1" dirty="0" smtClean="0">
                <a:sym typeface="Wingdings" pitchFamily="2" charset="2"/>
              </a:rPr>
              <a:t> </a:t>
            </a:r>
            <a:r>
              <a:rPr lang="en-US" sz="2800" b="1" dirty="0" smtClean="0">
                <a:solidFill>
                  <a:schemeClr val="accent1"/>
                </a:solidFill>
                <a:sym typeface="Wingdings" pitchFamily="2" charset="2"/>
              </a:rPr>
              <a:t>Guanine</a:t>
            </a:r>
            <a:r>
              <a:rPr lang="en-US" sz="2800" b="1" dirty="0" smtClean="0">
                <a:sym typeface="Wingdings" pitchFamily="2" charset="2"/>
              </a:rPr>
              <a:t> always pairs with 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Cytosine</a:t>
            </a:r>
            <a:r>
              <a:rPr lang="en-US" sz="2800" b="1" dirty="0" smtClean="0">
                <a:sym typeface="Wingdings" pitchFamily="2" charset="2"/>
              </a:rPr>
              <a:t>, and 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Thymine</a:t>
            </a:r>
            <a:r>
              <a:rPr lang="en-US" sz="2800" b="1" dirty="0" smtClean="0">
                <a:sym typeface="Wingdings" pitchFamily="2" charset="2"/>
              </a:rPr>
              <a:t> always pairs with </a:t>
            </a:r>
            <a:r>
              <a:rPr lang="en-US" sz="2800" b="1" dirty="0" smtClean="0">
                <a:solidFill>
                  <a:schemeClr val="accent1"/>
                </a:solidFill>
                <a:sym typeface="Wingdings" pitchFamily="2" charset="2"/>
              </a:rPr>
              <a:t>Adenine</a:t>
            </a:r>
          </a:p>
          <a:p>
            <a:r>
              <a:rPr lang="en-US" sz="2800" b="1" dirty="0" smtClean="0">
                <a:sym typeface="Wingdings" pitchFamily="2" charset="2"/>
              </a:rPr>
              <a:t>Or  ****</a:t>
            </a:r>
            <a:r>
              <a:rPr lang="en-US" sz="2800" b="1" dirty="0" smtClean="0">
                <a:solidFill>
                  <a:schemeClr val="accent1"/>
                </a:solidFill>
                <a:sym typeface="Wingdings" pitchFamily="2" charset="2"/>
              </a:rPr>
              <a:t>G</a:t>
            </a:r>
            <a:r>
              <a:rPr lang="en-US" sz="2800" b="1" dirty="0" smtClean="0">
                <a:sym typeface="Wingdings" pitchFamily="2" charset="2"/>
              </a:rPr>
              <a:t>-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C</a:t>
            </a:r>
            <a:r>
              <a:rPr lang="en-US" sz="2800" b="1" dirty="0" smtClean="0">
                <a:sym typeface="Wingdings" pitchFamily="2" charset="2"/>
              </a:rPr>
              <a:t> and 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T</a:t>
            </a:r>
            <a:r>
              <a:rPr lang="en-US" sz="2800" b="1" dirty="0" smtClean="0">
                <a:sym typeface="Wingdings" pitchFamily="2" charset="2"/>
              </a:rPr>
              <a:t>-</a:t>
            </a:r>
            <a:r>
              <a:rPr lang="en-US" sz="2800" b="1" dirty="0" smtClean="0">
                <a:solidFill>
                  <a:schemeClr val="accent1"/>
                </a:solidFill>
                <a:sym typeface="Wingdings" pitchFamily="2" charset="2"/>
              </a:rPr>
              <a:t>A</a:t>
            </a:r>
            <a:r>
              <a:rPr lang="en-US" sz="2800" b="1" dirty="0" smtClean="0">
                <a:sym typeface="Wingdings" pitchFamily="2" charset="2"/>
              </a:rPr>
              <a:t>****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990600"/>
          </a:xfrm>
        </p:spPr>
        <p:txBody>
          <a:bodyPr/>
          <a:lstStyle/>
          <a:p>
            <a:r>
              <a:rPr lang="en-US" dirty="0" smtClean="0"/>
              <a:t>Building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990600"/>
            <a:ext cx="8229600" cy="2057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Notice how the </a:t>
            </a:r>
            <a:r>
              <a:rPr lang="en-US" sz="3200" u="sng" dirty="0" smtClean="0"/>
              <a:t>base pairs </a:t>
            </a:r>
            <a:r>
              <a:rPr lang="en-US" sz="3200" dirty="0" smtClean="0"/>
              <a:t>are fitting together**</a:t>
            </a:r>
            <a:endParaRPr lang="en-US" sz="3200" dirty="0"/>
          </a:p>
        </p:txBody>
      </p:sp>
      <p:pic>
        <p:nvPicPr>
          <p:cNvPr id="92162" name="Picture 2" descr="http://teachernotes.paramus.k12.nj.us/Nolan/2005-2006/CP%20Bio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524000"/>
            <a:ext cx="6629400" cy="516476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3429000"/>
            <a:ext cx="190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dotted lines are hydrogen bonds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6248400" cy="868362"/>
          </a:xfrm>
        </p:spPr>
        <p:txBody>
          <a:bodyPr/>
          <a:lstStyle/>
          <a:p>
            <a:r>
              <a:rPr lang="en-US" dirty="0" smtClean="0"/>
              <a:t>Building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3200400" cy="54864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Notice how the sugars and phosphates fit together – this is called the “DNA backbone”</a:t>
            </a:r>
          </a:p>
          <a:p>
            <a:r>
              <a:rPr lang="en-US" sz="3200" dirty="0" smtClean="0"/>
              <a:t>Also notice that the two strands run in OPPOSITE directions. This is called “</a:t>
            </a:r>
            <a:r>
              <a:rPr lang="en-US" sz="3200" dirty="0" err="1" smtClean="0"/>
              <a:t>antiparallel</a:t>
            </a:r>
            <a:r>
              <a:rPr lang="en-US" sz="3200" dirty="0" smtClean="0"/>
              <a:t>” </a:t>
            </a:r>
          </a:p>
        </p:txBody>
      </p:sp>
      <p:pic>
        <p:nvPicPr>
          <p:cNvPr id="93186" name="Picture 2" descr="http://teachernotes.paramus.k12.nj.us/Nolan/2005-2006/CP%20Bio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1080" y="1219200"/>
            <a:ext cx="5672920" cy="4419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The DNA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95400"/>
            <a:ext cx="8305800" cy="51816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The arrangement of Cs, Gs, Ts, and As may seem random and nonsensical to us – but this is what the cell uses as instructions for EVERYTHING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4000" dirty="0" smtClean="0">
                <a:hlinkClick r:id="rId2"/>
              </a:rPr>
              <a:t>Video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9445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Brainstorm as a Class: 5</a:t>
            </a:r>
            <a:r>
              <a:rPr lang="en-US" sz="3600" b="1" baseline="30000" dirty="0" smtClean="0"/>
              <a:t>th</a:t>
            </a:r>
            <a:r>
              <a:rPr lang="en-US" sz="3600" b="1" dirty="0" smtClean="0"/>
              <a:t> Hr. Questions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 smtClean="0"/>
              <a:t>Share the questions you came up with:</a:t>
            </a:r>
            <a:endParaRPr lang="en-US" sz="3600" dirty="0"/>
          </a:p>
          <a:p>
            <a:pPr lvl="1"/>
            <a:r>
              <a:rPr lang="en-US" sz="3400" dirty="0" smtClean="0"/>
              <a:t>Is it deadly?</a:t>
            </a:r>
          </a:p>
          <a:p>
            <a:pPr lvl="1"/>
            <a:r>
              <a:rPr lang="en-US" sz="3400" dirty="0" smtClean="0"/>
              <a:t>What exactly can it affect??</a:t>
            </a:r>
          </a:p>
          <a:p>
            <a:pPr lvl="1"/>
            <a:r>
              <a:rPr lang="en-US" sz="3400" dirty="0" smtClean="0"/>
              <a:t>What IS it?</a:t>
            </a:r>
          </a:p>
          <a:p>
            <a:pPr lvl="1"/>
            <a:r>
              <a:rPr lang="en-US" sz="3400" dirty="0" smtClean="0"/>
              <a:t>What are the causes??***</a:t>
            </a:r>
          </a:p>
          <a:p>
            <a:pPr lvl="1"/>
            <a:r>
              <a:rPr lang="en-US" sz="3400" dirty="0" smtClean="0"/>
              <a:t>Who is most at risk?</a:t>
            </a:r>
          </a:p>
          <a:p>
            <a:pPr lvl="1"/>
            <a:r>
              <a:rPr lang="en-US" sz="3400" dirty="0" smtClean="0"/>
              <a:t>Can it be prevented??</a:t>
            </a:r>
          </a:p>
          <a:p>
            <a:pPr lvl="1"/>
            <a:r>
              <a:rPr lang="en-US" sz="3400" dirty="0" smtClean="0"/>
              <a:t>Is it curable?? / Are there stages?</a:t>
            </a:r>
          </a:p>
          <a:p>
            <a:pPr lvl="1"/>
            <a:r>
              <a:rPr lang="en-US" sz="3400" dirty="0" smtClean="0"/>
              <a:t>Is it contagious?</a:t>
            </a:r>
          </a:p>
          <a:p>
            <a:pPr lvl="1"/>
            <a:r>
              <a:rPr lang="en-US" sz="3400" dirty="0" smtClean="0"/>
              <a:t>How common is it?</a:t>
            </a:r>
          </a:p>
          <a:p>
            <a:pPr lvl="1"/>
            <a:r>
              <a:rPr lang="en-US" sz="3400" dirty="0" smtClean="0"/>
              <a:t>Is it hereditary??</a:t>
            </a:r>
          </a:p>
          <a:p>
            <a:pPr lvl="1"/>
            <a:r>
              <a:rPr lang="en-US" sz="3400" dirty="0" smtClean="0"/>
              <a:t>Symptoms??</a:t>
            </a:r>
          </a:p>
          <a:p>
            <a:pPr lvl="1"/>
            <a:r>
              <a:rPr lang="en-US" sz="3400" dirty="0" smtClean="0"/>
              <a:t>What abnormal about a sickle cell?</a:t>
            </a:r>
          </a:p>
          <a:p>
            <a:pPr lvl="1"/>
            <a:endParaRPr lang="en-US" sz="3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1143000"/>
          </a:xfrm>
        </p:spPr>
        <p:txBody>
          <a:bodyPr>
            <a:noAutofit/>
          </a:bodyPr>
          <a:lstStyle/>
          <a:p>
            <a:r>
              <a:rPr lang="en-US" sz="4400" dirty="0" smtClean="0"/>
              <a:t>Now it is your turn to build DNA!!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Remember:</a:t>
            </a:r>
          </a:p>
          <a:p>
            <a:pPr lvl="1"/>
            <a:r>
              <a:rPr lang="en-US" sz="2800" b="1" dirty="0" smtClean="0"/>
              <a:t>DNA is a “twisted ladder” shape</a:t>
            </a:r>
          </a:p>
          <a:p>
            <a:pPr lvl="1"/>
            <a:r>
              <a:rPr lang="en-US" sz="2800" b="1" dirty="0" smtClean="0"/>
              <a:t>A DNA molecule is built by billions of nucleotides stuck together</a:t>
            </a:r>
          </a:p>
          <a:p>
            <a:pPr lvl="1"/>
            <a:r>
              <a:rPr lang="en-US" sz="2800" b="1" dirty="0" smtClean="0"/>
              <a:t>A nucleotide contains 3 important parts: </a:t>
            </a:r>
            <a:r>
              <a:rPr lang="en-US" sz="2800" b="1" dirty="0" err="1" smtClean="0"/>
              <a:t>deoxyribose</a:t>
            </a:r>
            <a:r>
              <a:rPr lang="en-US" sz="2800" b="1" dirty="0" smtClean="0"/>
              <a:t> (sugar), a phosphate group, and a nitrogenous base</a:t>
            </a:r>
          </a:p>
          <a:p>
            <a:pPr lvl="1"/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</a:t>
            </a:r>
            <a:r>
              <a:rPr lang="en-US" sz="2800" b="1" dirty="0" smtClean="0"/>
              <a:t> pairs with </a:t>
            </a:r>
            <a:r>
              <a:rPr lang="en-US" sz="2800" b="1" dirty="0" smtClean="0">
                <a:solidFill>
                  <a:schemeClr val="accent1"/>
                </a:solidFill>
              </a:rPr>
              <a:t>C</a:t>
            </a:r>
          </a:p>
          <a:p>
            <a:pPr lvl="1"/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</a:t>
            </a:r>
            <a:r>
              <a:rPr lang="en-US" sz="2800" b="1" dirty="0" smtClean="0"/>
              <a:t> pairs with </a:t>
            </a:r>
            <a:r>
              <a:rPr lang="en-US" sz="2800" b="1" dirty="0" smtClean="0">
                <a:solidFill>
                  <a:schemeClr val="accent1"/>
                </a:solidFill>
              </a:rPr>
              <a:t>T</a:t>
            </a:r>
            <a:endParaRPr lang="en-US" sz="28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DNA Replication</a:t>
            </a:r>
            <a:endParaRPr lang="en-US" sz="6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Section 8.3 in Textbook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944562"/>
          </a:xfrm>
        </p:spPr>
        <p:txBody>
          <a:bodyPr/>
          <a:lstStyle/>
          <a:p>
            <a:r>
              <a:rPr lang="en-US" dirty="0" smtClean="0"/>
              <a:t>When does DNA need to replicate??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5257800"/>
          </a:xfrm>
        </p:spPr>
        <p:txBody>
          <a:bodyPr/>
          <a:lstStyle/>
          <a:p>
            <a:r>
              <a:rPr lang="en-US" u="sng" dirty="0" smtClean="0"/>
              <a:t>Remember</a:t>
            </a:r>
            <a:r>
              <a:rPr lang="en-US" dirty="0" smtClean="0"/>
              <a:t>: Replicate means COPY</a:t>
            </a:r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Video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7724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DNA Replication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305800" cy="5257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Before the cell divides, it needs to make an extra set of DNA to put in the new cell</a:t>
            </a:r>
          </a:p>
          <a:p>
            <a:r>
              <a:rPr lang="en-US" sz="2800" dirty="0" smtClean="0"/>
              <a:t>In order to do this, the cell needs to use a whole TEAM of </a:t>
            </a:r>
            <a:r>
              <a:rPr lang="en-US" sz="2800" b="1" dirty="0" smtClean="0">
                <a:solidFill>
                  <a:schemeClr val="accent1"/>
                </a:solidFill>
              </a:rPr>
              <a:t>proteins</a:t>
            </a:r>
            <a:r>
              <a:rPr lang="en-US" sz="2800" dirty="0" smtClean="0"/>
              <a:t>!!</a:t>
            </a:r>
          </a:p>
          <a:p>
            <a:pPr lvl="1"/>
            <a:r>
              <a:rPr lang="en-US" sz="2800" dirty="0" smtClean="0"/>
              <a:t>Proteins are responsible for basically every task within the cell!!</a:t>
            </a:r>
          </a:p>
          <a:p>
            <a:pPr lvl="2"/>
            <a:r>
              <a:rPr lang="en-US" sz="2400" dirty="0" smtClean="0"/>
              <a:t>Cell shape, organization, waste clean up, receiving signals from outside the cell, **</a:t>
            </a:r>
            <a:r>
              <a:rPr lang="en-US" sz="2400" dirty="0" smtClean="0">
                <a:solidFill>
                  <a:schemeClr val="accent1"/>
                </a:solidFill>
              </a:rPr>
              <a:t>carry oxygen in the blood</a:t>
            </a:r>
            <a:r>
              <a:rPr lang="en-US" sz="2400" dirty="0" smtClean="0"/>
              <a:t>** – there is a protein custom made for almost every job</a:t>
            </a:r>
          </a:p>
          <a:p>
            <a:pPr lvl="1"/>
            <a:r>
              <a:rPr lang="en-US" sz="2800" dirty="0" smtClean="0"/>
              <a:t>Proteins come in all shapes and sizes depending on the job it has to 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772400" cy="9906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Proteins</a:t>
            </a:r>
            <a:endParaRPr lang="en-US" sz="4800" dirty="0"/>
          </a:p>
        </p:txBody>
      </p:sp>
      <p:pic>
        <p:nvPicPr>
          <p:cNvPr id="94210" name="Picture 2" descr="http://classes.soe.ucsc.edu/bme220/Spring09/hw2-turned-in/rbingham/www.rachelbingham.com/school_projects/1HJM/1HJM_spacefi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38675"/>
            <a:ext cx="3936055" cy="2219325"/>
          </a:xfrm>
          <a:prstGeom prst="rect">
            <a:avLst/>
          </a:prstGeom>
          <a:noFill/>
        </p:spPr>
      </p:pic>
      <p:pic>
        <p:nvPicPr>
          <p:cNvPr id="94212" name="Picture 4" descr="http://www.pnas.org/content/102/30/10487/F2.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685801"/>
            <a:ext cx="4724400" cy="4574420"/>
          </a:xfrm>
          <a:prstGeom prst="rect">
            <a:avLst/>
          </a:prstGeom>
          <a:noFill/>
        </p:spPr>
      </p:pic>
      <p:pic>
        <p:nvPicPr>
          <p:cNvPr id="94214" name="Picture 6" descr="http://www.nigms.nih.gov/NR/rdonlyres/171D5157-61F6-42CC-B7C4-E5C4091F0C90/6994/structur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4572000"/>
            <a:ext cx="2186064" cy="2286000"/>
          </a:xfrm>
          <a:prstGeom prst="rect">
            <a:avLst/>
          </a:prstGeom>
          <a:noFill/>
        </p:spPr>
      </p:pic>
      <p:pic>
        <p:nvPicPr>
          <p:cNvPr id="94216" name="Picture 8" descr="http://www.csb.yale.edu/userguides/graphics/msp/cpk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066800"/>
            <a:ext cx="3276600" cy="3276600"/>
          </a:xfrm>
          <a:prstGeom prst="rect">
            <a:avLst/>
          </a:prstGeom>
          <a:noFill/>
        </p:spPr>
      </p:pic>
      <p:pic>
        <p:nvPicPr>
          <p:cNvPr id="94218" name="Picture 10" descr="http://cdn.c.photoshelter.com/img-get/I0000_cB0HXa07rI/s/860/860/Hemoglobin-Molecule.jpg"/>
          <p:cNvPicPr>
            <a:picLocks noChangeAspect="1" noChangeArrowheads="1"/>
          </p:cNvPicPr>
          <p:nvPr/>
        </p:nvPicPr>
        <p:blipFill>
          <a:blip r:embed="rId6" cstate="print"/>
          <a:srcRect l="6522" t="2623" r="4348" b="4262"/>
          <a:stretch>
            <a:fillRect/>
          </a:stretch>
        </p:blipFill>
        <p:spPr bwMode="auto">
          <a:xfrm>
            <a:off x="2286000" y="1676400"/>
            <a:ext cx="4664299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/>
          <a:lstStyle/>
          <a:p>
            <a:r>
              <a:rPr lang="en-US" dirty="0" smtClean="0"/>
              <a:t>DNA Replication 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8153400" cy="495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These are </a:t>
            </a:r>
            <a:r>
              <a:rPr lang="en-US" sz="3200" dirty="0" smtClean="0">
                <a:hlinkClick r:id="rId2"/>
              </a:rPr>
              <a:t>proteins </a:t>
            </a:r>
            <a:r>
              <a:rPr lang="en-US" sz="3200" dirty="0" smtClean="0"/>
              <a:t>that are involved with DNA replication – 49!!!</a:t>
            </a:r>
          </a:p>
          <a:p>
            <a:endParaRPr lang="en-US" sz="3200" dirty="0" smtClean="0"/>
          </a:p>
          <a:p>
            <a:r>
              <a:rPr lang="en-US" sz="3200" dirty="0" smtClean="0"/>
              <a:t>We will only talk about a couple of these…</a:t>
            </a:r>
          </a:p>
          <a:p>
            <a:pPr lvl="1"/>
            <a:r>
              <a:rPr lang="en-US" sz="3200" u="sng" dirty="0" err="1" smtClean="0"/>
              <a:t>Helicase</a:t>
            </a:r>
            <a:r>
              <a:rPr lang="en-US" sz="3200" dirty="0" smtClean="0"/>
              <a:t> – an enzyme that separates, or “unzips,”  strands so replication proteins can access code</a:t>
            </a:r>
          </a:p>
          <a:p>
            <a:pPr lvl="1"/>
            <a:r>
              <a:rPr lang="en-US" sz="3200" u="sng" dirty="0" smtClean="0"/>
              <a:t>DNA polymerase</a:t>
            </a:r>
            <a:r>
              <a:rPr lang="en-US" sz="3200" dirty="0" smtClean="0"/>
              <a:t> – the building protein, this is doing the actual replication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Replication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752600"/>
            <a:ext cx="8001000" cy="42672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hlinkClick r:id="rId2"/>
              </a:rPr>
              <a:t>Video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/>
          <a:lstStyle/>
          <a:p>
            <a:r>
              <a:rPr lang="en-US" dirty="0" smtClean="0"/>
              <a:t>DNA 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572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Page 223</a:t>
            </a:r>
          </a:p>
          <a:p>
            <a:r>
              <a:rPr lang="en-US" sz="3200" dirty="0" smtClean="0"/>
              <a:t>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– Strand is separated, unzipped</a:t>
            </a:r>
          </a:p>
          <a:p>
            <a:r>
              <a:rPr lang="en-US" sz="3200" dirty="0" smtClean="0"/>
              <a:t>2</a:t>
            </a:r>
            <a:r>
              <a:rPr lang="en-US" sz="3200" baseline="30000" dirty="0" smtClean="0"/>
              <a:t>nd</a:t>
            </a:r>
            <a:r>
              <a:rPr lang="en-US" sz="3200" dirty="0" smtClean="0"/>
              <a:t> – DNA polymerase uses each old strand as a guide/template to build a new half</a:t>
            </a:r>
          </a:p>
          <a:p>
            <a:pPr lvl="1"/>
            <a:r>
              <a:rPr lang="en-US" sz="3200" dirty="0" smtClean="0"/>
              <a:t>Since G </a:t>
            </a:r>
            <a:r>
              <a:rPr lang="en-US" sz="3200" u="sng" dirty="0" smtClean="0"/>
              <a:t>only</a:t>
            </a:r>
            <a:r>
              <a:rPr lang="en-US" sz="3200" dirty="0" smtClean="0"/>
              <a:t> pairs with C, and T </a:t>
            </a:r>
            <a:r>
              <a:rPr lang="en-US" sz="3200" u="sng" dirty="0" smtClean="0"/>
              <a:t>only</a:t>
            </a:r>
            <a:r>
              <a:rPr lang="en-US" sz="3200" dirty="0" smtClean="0"/>
              <a:t> pairs with A – </a:t>
            </a:r>
            <a:r>
              <a:rPr lang="en-US" sz="3200" dirty="0" smtClean="0">
                <a:solidFill>
                  <a:schemeClr val="accent3"/>
                </a:solidFill>
              </a:rPr>
              <a:t>Polymerase should know exactly which bases to add</a:t>
            </a:r>
          </a:p>
          <a:p>
            <a:pPr lvl="1"/>
            <a:r>
              <a:rPr lang="en-US" sz="3200" dirty="0" smtClean="0"/>
              <a:t>This will result in </a:t>
            </a:r>
            <a:r>
              <a:rPr lang="en-US" sz="3200" dirty="0" smtClean="0">
                <a:solidFill>
                  <a:schemeClr val="accent3"/>
                </a:solidFill>
              </a:rPr>
              <a:t>2 identical strands of DNA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Replication Game!!!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5720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This is tricky</a:t>
            </a:r>
            <a:r>
              <a:rPr lang="en-US" dirty="0" smtClean="0"/>
              <a:t>!</a:t>
            </a:r>
          </a:p>
          <a:p>
            <a:endParaRPr lang="en-US" dirty="0" smtClean="0"/>
          </a:p>
          <a:p>
            <a:r>
              <a:rPr lang="en-US" dirty="0" smtClean="0"/>
              <a:t>Easier: http://www.pbs.org/wgbh/aso/tryit/dna/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868362"/>
          </a:xfrm>
        </p:spPr>
        <p:txBody>
          <a:bodyPr/>
          <a:lstStyle/>
          <a:p>
            <a:r>
              <a:rPr lang="en-US" dirty="0" smtClean="0"/>
              <a:t>Replication can only make </a:t>
            </a:r>
            <a:r>
              <a:rPr lang="en-US" u="sng" dirty="0" smtClean="0"/>
              <a:t>copies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8153400" cy="4572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cell uses different processes to make new products from the DNA code</a:t>
            </a:r>
          </a:p>
          <a:p>
            <a:pPr lvl="1"/>
            <a:r>
              <a:rPr lang="en-US" sz="4000" dirty="0" smtClean="0"/>
              <a:t>These processes are called </a:t>
            </a:r>
            <a:r>
              <a:rPr lang="en-US" sz="4000" dirty="0" smtClean="0">
                <a:solidFill>
                  <a:schemeClr val="accent3"/>
                </a:solidFill>
              </a:rPr>
              <a:t>transcription</a:t>
            </a:r>
            <a:r>
              <a:rPr lang="en-US" sz="4000" dirty="0" smtClean="0"/>
              <a:t> and </a:t>
            </a:r>
            <a:r>
              <a:rPr lang="en-US" sz="4000" dirty="0" smtClean="0">
                <a:solidFill>
                  <a:schemeClr val="accent3"/>
                </a:solidFill>
              </a:rPr>
              <a:t>translation</a:t>
            </a:r>
            <a:endParaRPr lang="en-US" sz="40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9445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Brainstorm as a Class: 2</a:t>
            </a:r>
            <a:r>
              <a:rPr lang="en-US" sz="3600" b="1" baseline="30000" dirty="0" smtClean="0"/>
              <a:t>nd</a:t>
            </a:r>
            <a:r>
              <a:rPr lang="en-US" sz="3600" b="1" dirty="0" smtClean="0"/>
              <a:t> Hr. Questions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 smtClean="0"/>
              <a:t>Share the questions you came up with:</a:t>
            </a:r>
            <a:endParaRPr lang="en-US" sz="3600" dirty="0"/>
          </a:p>
          <a:p>
            <a:pPr lvl="1"/>
            <a:r>
              <a:rPr lang="en-US" sz="3400" dirty="0" smtClean="0"/>
              <a:t>What causes sickle cell disease?****</a:t>
            </a:r>
          </a:p>
          <a:p>
            <a:pPr lvl="1"/>
            <a:r>
              <a:rPr lang="en-US" sz="3400" dirty="0" smtClean="0"/>
              <a:t>What part of the body does it affect?</a:t>
            </a:r>
          </a:p>
          <a:p>
            <a:pPr lvl="1"/>
            <a:r>
              <a:rPr lang="en-US" sz="3400" dirty="0" smtClean="0"/>
              <a:t>How is treated/can it be treated?</a:t>
            </a:r>
          </a:p>
          <a:p>
            <a:pPr lvl="1"/>
            <a:r>
              <a:rPr lang="en-US" sz="3400" dirty="0" smtClean="0"/>
              <a:t>How does it start?</a:t>
            </a:r>
          </a:p>
          <a:p>
            <a:pPr lvl="1"/>
            <a:r>
              <a:rPr lang="en-US" sz="3400" dirty="0" smtClean="0"/>
              <a:t>Is there a Cure?</a:t>
            </a:r>
          </a:p>
          <a:p>
            <a:pPr lvl="1"/>
            <a:r>
              <a:rPr lang="en-US" sz="3400" dirty="0" smtClean="0"/>
              <a:t>Is it genetic?****</a:t>
            </a:r>
          </a:p>
          <a:p>
            <a:pPr lvl="1"/>
            <a:r>
              <a:rPr lang="en-US" sz="3400" dirty="0" smtClean="0"/>
              <a:t>Is it contagious??</a:t>
            </a:r>
          </a:p>
          <a:p>
            <a:pPr lvl="1"/>
            <a:r>
              <a:rPr lang="en-US" sz="3400" dirty="0" smtClean="0"/>
              <a:t>Is it fatal?</a:t>
            </a:r>
          </a:p>
          <a:p>
            <a:pPr lvl="1"/>
            <a:r>
              <a:rPr lang="en-US" sz="3400" dirty="0" smtClean="0"/>
              <a:t>Who is most at risk??</a:t>
            </a:r>
          </a:p>
          <a:p>
            <a:pPr lvl="1"/>
            <a:r>
              <a:rPr lang="en-US" sz="3400" dirty="0" smtClean="0"/>
              <a:t>How can spreading it be prevented??</a:t>
            </a:r>
          </a:p>
          <a:p>
            <a:pPr lvl="1"/>
            <a:r>
              <a:rPr lang="en-US" sz="3400" dirty="0" smtClean="0"/>
              <a:t>What are the disadvantages of having this disease?</a:t>
            </a:r>
          </a:p>
          <a:p>
            <a:pPr lvl="1"/>
            <a:r>
              <a:rPr lang="en-US" sz="3400" dirty="0" smtClean="0"/>
              <a:t>How do you get it?? ***</a:t>
            </a:r>
          </a:p>
          <a:p>
            <a:pPr lvl="1"/>
            <a:r>
              <a:rPr lang="en-US" sz="3400" dirty="0" smtClean="0"/>
              <a:t>What are the symptoms?</a:t>
            </a:r>
          </a:p>
          <a:p>
            <a:pPr lvl="1"/>
            <a:r>
              <a:rPr lang="en-US" sz="3400" dirty="0" smtClean="0"/>
              <a:t>What percentage of the population have this disease?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DNA Transcription</a:t>
            </a:r>
            <a:endParaRPr lang="en-US" sz="6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Section 8.4 in Textbook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6781800" cy="868362"/>
          </a:xfrm>
        </p:spPr>
        <p:txBody>
          <a:bodyPr/>
          <a:lstStyle/>
          <a:p>
            <a:r>
              <a:rPr lang="en-US" u="sng" dirty="0" smtClean="0"/>
              <a:t>The Central Dogma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371600"/>
            <a:ext cx="4114800" cy="5257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Fancy name for saying:</a:t>
            </a:r>
          </a:p>
          <a:p>
            <a:pPr lvl="1"/>
            <a:r>
              <a:rPr lang="en-US" sz="3000" b="1" u="sng" dirty="0" smtClean="0">
                <a:solidFill>
                  <a:schemeClr val="accent3"/>
                </a:solidFill>
              </a:rPr>
              <a:t>Replication</a:t>
            </a:r>
            <a:r>
              <a:rPr lang="en-US" sz="3000" dirty="0" smtClean="0"/>
              <a:t> copies DNA</a:t>
            </a:r>
          </a:p>
          <a:p>
            <a:pPr lvl="1"/>
            <a:r>
              <a:rPr lang="en-US" sz="3000" b="1" u="sng" dirty="0" smtClean="0">
                <a:solidFill>
                  <a:schemeClr val="accent3"/>
                </a:solidFill>
              </a:rPr>
              <a:t>Transcription</a:t>
            </a:r>
            <a:r>
              <a:rPr lang="en-US" sz="3000" dirty="0" smtClean="0"/>
              <a:t> makes RNA from DNA</a:t>
            </a:r>
          </a:p>
          <a:p>
            <a:pPr lvl="1"/>
            <a:r>
              <a:rPr lang="en-US" sz="3000" b="1" u="sng" dirty="0" smtClean="0">
                <a:solidFill>
                  <a:schemeClr val="accent3"/>
                </a:solidFill>
              </a:rPr>
              <a:t>Translation</a:t>
            </a:r>
            <a:r>
              <a:rPr lang="en-US" sz="3000" dirty="0" smtClean="0"/>
              <a:t> makes Protein from RNA</a:t>
            </a:r>
          </a:p>
          <a:p>
            <a:endParaRPr lang="en-US" sz="3200" dirty="0" smtClean="0"/>
          </a:p>
          <a:p>
            <a:r>
              <a:rPr lang="en-US" sz="3200" dirty="0" smtClean="0"/>
              <a:t>In </a:t>
            </a:r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pink</a:t>
            </a:r>
            <a:r>
              <a:rPr lang="en-US" sz="3200" dirty="0" smtClean="0"/>
              <a:t> are the key proteins in each process</a:t>
            </a:r>
            <a:endParaRPr lang="en-US" sz="3200" dirty="0"/>
          </a:p>
        </p:txBody>
      </p:sp>
      <p:pic>
        <p:nvPicPr>
          <p:cNvPr id="102402" name="Picture 2" descr="http://upload.wikimedia.org/wikipedia/commons/thumb/6/68/Central_Dogma_of_Molecular_Biochemistry_with_Enzymes.jpg/256px-Central_Dogma_of_Molecular_Biochemistry_with_Enzym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328439"/>
            <a:ext cx="4343400" cy="5310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http://www.labgrab.com/files/science-news/images/LabGrab/CentralDogma_0.jpg?12863823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44000" cy="36779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Transcription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57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Transcription is different from replication because it isn’t just making copies</a:t>
            </a:r>
          </a:p>
          <a:p>
            <a:pPr lvl="1"/>
            <a:r>
              <a:rPr lang="en-US" sz="3600" dirty="0" smtClean="0"/>
              <a:t>Instead, it is making a </a:t>
            </a:r>
            <a:r>
              <a:rPr lang="en-US" sz="3600" dirty="0" smtClean="0">
                <a:solidFill>
                  <a:schemeClr val="accent3"/>
                </a:solidFill>
              </a:rPr>
              <a:t>new molecule called RNA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RNA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143000"/>
            <a:ext cx="4572000" cy="54102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RNA stands for Ribonucleic Acid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It is very similar to DNA but has a few MAJOR differences</a:t>
            </a:r>
          </a:p>
          <a:p>
            <a:pPr lvl="1"/>
            <a:r>
              <a:rPr lang="en-US" sz="2800" b="1" dirty="0" smtClean="0">
                <a:solidFill>
                  <a:schemeClr val="accent3"/>
                </a:solidFill>
              </a:rPr>
              <a:t>Ribose has an extra oxygen</a:t>
            </a:r>
          </a:p>
          <a:p>
            <a:pPr lvl="1"/>
            <a:r>
              <a:rPr lang="en-US" sz="2800" b="1" dirty="0" smtClean="0">
                <a:solidFill>
                  <a:schemeClr val="accent3"/>
                </a:solidFill>
              </a:rPr>
              <a:t>Single strand</a:t>
            </a:r>
          </a:p>
          <a:p>
            <a:pPr lvl="1"/>
            <a:r>
              <a:rPr lang="en-US" sz="2800" b="1" dirty="0" smtClean="0">
                <a:solidFill>
                  <a:schemeClr val="accent3"/>
                </a:solidFill>
              </a:rPr>
              <a:t>Uses URACIL instead of THYMINE</a:t>
            </a:r>
            <a:endParaRPr lang="en-US" sz="2800" b="1" dirty="0">
              <a:solidFill>
                <a:schemeClr val="accent3"/>
              </a:solidFill>
            </a:endParaRPr>
          </a:p>
        </p:txBody>
      </p:sp>
      <p:pic>
        <p:nvPicPr>
          <p:cNvPr id="110596" name="Picture 4" descr="http://images3.wikia.nocookie.net/__cb20120417061540/eternagame/images/d/d6/Rnavsdn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5867" y="914400"/>
            <a:ext cx="4538133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3.wikia.nocookie.net/__cb20120417061540/eternagame/images/d/d6/Rnavsdn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42900"/>
            <a:ext cx="5791200" cy="6515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home.comcast.net/~llpellegrini/RNA%20DN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0"/>
            <a:ext cx="6096001" cy="6826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1020762"/>
          </a:xfrm>
        </p:spPr>
        <p:txBody>
          <a:bodyPr/>
          <a:lstStyle/>
          <a:p>
            <a:r>
              <a:rPr lang="en-US" dirty="0" smtClean="0"/>
              <a:t>Why do organisms need RNA?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143000"/>
            <a:ext cx="8077200" cy="5334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RNA can have different functions in the cell</a:t>
            </a:r>
          </a:p>
          <a:p>
            <a:pPr lvl="1"/>
            <a:r>
              <a:rPr lang="en-US" sz="3200" b="1" dirty="0" smtClean="0">
                <a:solidFill>
                  <a:schemeClr val="accent1"/>
                </a:solidFill>
              </a:rPr>
              <a:t>mRNA</a:t>
            </a:r>
            <a:r>
              <a:rPr lang="en-US" sz="3200" dirty="0" smtClean="0"/>
              <a:t> – </a:t>
            </a:r>
            <a:r>
              <a:rPr lang="en-US" sz="3200" dirty="0" smtClean="0">
                <a:solidFill>
                  <a:schemeClr val="accent3"/>
                </a:solidFill>
              </a:rPr>
              <a:t>messenger RNA</a:t>
            </a:r>
            <a:r>
              <a:rPr lang="en-US" sz="3200" dirty="0" smtClean="0"/>
              <a:t>, brings segments genetic code to </a:t>
            </a:r>
            <a:r>
              <a:rPr lang="en-US" sz="3200" dirty="0" err="1" smtClean="0"/>
              <a:t>ribosomes</a:t>
            </a:r>
            <a:r>
              <a:rPr lang="en-US" sz="3200" dirty="0" smtClean="0"/>
              <a:t> to make whatever the gene says. It is a messenger just like the name implies</a:t>
            </a:r>
          </a:p>
          <a:p>
            <a:pPr lvl="1"/>
            <a:r>
              <a:rPr lang="en-US" sz="3200" b="1" dirty="0" err="1" smtClean="0">
                <a:solidFill>
                  <a:schemeClr val="accent1"/>
                </a:solidFill>
              </a:rPr>
              <a:t>rRNA</a:t>
            </a:r>
            <a:r>
              <a:rPr lang="en-US" sz="3200" dirty="0" smtClean="0"/>
              <a:t> – </a:t>
            </a:r>
            <a:r>
              <a:rPr lang="en-US" sz="3200" dirty="0" smtClean="0">
                <a:solidFill>
                  <a:schemeClr val="accent3"/>
                </a:solidFill>
              </a:rPr>
              <a:t>ribosomal RNA</a:t>
            </a:r>
            <a:r>
              <a:rPr lang="en-US" sz="3200" dirty="0" smtClean="0"/>
              <a:t>, makes up parts of a ribosome which is important for making proteins</a:t>
            </a:r>
          </a:p>
          <a:p>
            <a:pPr lvl="1"/>
            <a:r>
              <a:rPr lang="en-US" sz="3200" b="1" dirty="0" err="1" smtClean="0">
                <a:solidFill>
                  <a:schemeClr val="accent1"/>
                </a:solidFill>
              </a:rPr>
              <a:t>tRNA</a:t>
            </a:r>
            <a:r>
              <a:rPr lang="en-US" sz="3200" dirty="0" smtClean="0"/>
              <a:t> – </a:t>
            </a:r>
            <a:r>
              <a:rPr lang="en-US" sz="3200" dirty="0" smtClean="0">
                <a:solidFill>
                  <a:schemeClr val="accent3"/>
                </a:solidFill>
              </a:rPr>
              <a:t>transfer RNA</a:t>
            </a:r>
            <a:r>
              <a:rPr lang="en-US" sz="3200" dirty="0" smtClean="0"/>
              <a:t>, is responsible for bringing amino acids to the ribosome and locking them in place when a protein is being built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Transcription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458200" cy="5486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This process creates all of the RNA types mentioned in the previous slide</a:t>
            </a:r>
          </a:p>
          <a:p>
            <a:endParaRPr lang="en-US" sz="3200" dirty="0" smtClean="0"/>
          </a:p>
          <a:p>
            <a:r>
              <a:rPr lang="en-US" sz="3200" dirty="0" smtClean="0"/>
              <a:t>Just like replication – transcription also uses several proteins to create RNA</a:t>
            </a:r>
          </a:p>
          <a:p>
            <a:pPr lvl="1"/>
            <a:r>
              <a:rPr lang="en-US" sz="3200" b="1" dirty="0" smtClean="0">
                <a:solidFill>
                  <a:schemeClr val="accent1"/>
                </a:solidFill>
              </a:rPr>
              <a:t>RNA polymerase </a:t>
            </a:r>
            <a:r>
              <a:rPr lang="en-US" sz="3200" dirty="0" smtClean="0"/>
              <a:t>is the key protein that builds the RNA</a:t>
            </a:r>
          </a:p>
          <a:p>
            <a:endParaRPr lang="en-US" sz="3200" dirty="0" smtClean="0"/>
          </a:p>
          <a:p>
            <a:r>
              <a:rPr lang="en-US" sz="3200" dirty="0" smtClean="0">
                <a:hlinkClick r:id="rId2"/>
              </a:rPr>
              <a:t>Video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Translation</a:t>
            </a:r>
            <a:endParaRPr lang="en-US" sz="6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Section 8.5 in Textbook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020762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Information Stations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8305800" cy="457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Read the articles to answer the questions you came up with</a:t>
            </a:r>
          </a:p>
          <a:p>
            <a:endParaRPr lang="en-US" sz="3600" dirty="0" smtClean="0"/>
          </a:p>
          <a:p>
            <a:r>
              <a:rPr lang="en-US" sz="3600" dirty="0" smtClean="0"/>
              <a:t>Be prepared to share what you’ve learned with the class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Translation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143000"/>
            <a:ext cx="8305800" cy="5334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Once the cell finishes </a:t>
            </a:r>
            <a:r>
              <a:rPr lang="en-US" sz="3600" b="1" dirty="0" smtClean="0"/>
              <a:t>transcription</a:t>
            </a:r>
            <a:r>
              <a:rPr lang="en-US" sz="3600" dirty="0" smtClean="0"/>
              <a:t> and makes </a:t>
            </a:r>
            <a:r>
              <a:rPr lang="en-US" sz="3600" b="1" dirty="0" smtClean="0"/>
              <a:t>mRNA</a:t>
            </a:r>
            <a:r>
              <a:rPr lang="en-US" sz="3600" dirty="0" smtClean="0"/>
              <a:t>, that mRNA can be sent to the ribosome to make </a:t>
            </a:r>
            <a:r>
              <a:rPr lang="en-US" sz="3600" b="1" dirty="0" smtClean="0">
                <a:solidFill>
                  <a:schemeClr val="accent1"/>
                </a:solidFill>
              </a:rPr>
              <a:t>proteins</a:t>
            </a:r>
            <a:r>
              <a:rPr lang="en-US" sz="3600" dirty="0" smtClean="0"/>
              <a:t>! </a:t>
            </a:r>
          </a:p>
          <a:p>
            <a:pPr lvl="1"/>
            <a:r>
              <a:rPr lang="en-US" sz="3600" dirty="0" smtClean="0"/>
              <a:t>We can think of this as the ribosome reading mRNA and </a:t>
            </a:r>
            <a:r>
              <a:rPr lang="en-US" sz="3600" b="1" i="1" dirty="0" smtClean="0"/>
              <a:t>translating</a:t>
            </a:r>
            <a:r>
              <a:rPr lang="en-US" sz="3600" dirty="0" smtClean="0"/>
              <a:t> it into another “language” – </a:t>
            </a:r>
            <a:r>
              <a:rPr lang="en-US" sz="3600" u="sng" dirty="0" smtClean="0">
                <a:solidFill>
                  <a:schemeClr val="accent1"/>
                </a:solidFill>
              </a:rPr>
              <a:t>amino acids</a:t>
            </a:r>
          </a:p>
          <a:p>
            <a:pPr lvl="1"/>
            <a:r>
              <a:rPr lang="en-US" sz="3600" dirty="0" smtClean="0"/>
              <a:t>Amino acids get linked together to form proteins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772400" cy="1143000"/>
          </a:xfrm>
        </p:spPr>
        <p:txBody>
          <a:bodyPr/>
          <a:lstStyle/>
          <a:p>
            <a:r>
              <a:rPr lang="en-US" dirty="0" smtClean="0"/>
              <a:t>RNA </a:t>
            </a:r>
            <a:r>
              <a:rPr lang="en-US" dirty="0" err="1" smtClean="0"/>
              <a:t>codons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95400"/>
            <a:ext cx="8534400" cy="472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Every set of 3 bases on RNA is called a </a:t>
            </a:r>
            <a:r>
              <a:rPr lang="en-US" sz="4000" dirty="0" smtClean="0">
                <a:solidFill>
                  <a:schemeClr val="accent3"/>
                </a:solidFill>
              </a:rPr>
              <a:t>CODON</a:t>
            </a:r>
          </a:p>
          <a:p>
            <a:r>
              <a:rPr lang="en-US" sz="4000" dirty="0" smtClean="0"/>
              <a:t>Each </a:t>
            </a:r>
            <a:r>
              <a:rPr lang="en-US" sz="4000" dirty="0" err="1" smtClean="0">
                <a:solidFill>
                  <a:schemeClr val="accent3"/>
                </a:solidFill>
              </a:rPr>
              <a:t>codon</a:t>
            </a:r>
            <a:r>
              <a:rPr lang="en-US" sz="4000" dirty="0" smtClean="0"/>
              <a:t> represents an </a:t>
            </a:r>
            <a:r>
              <a:rPr lang="en-US" sz="4000" dirty="0" smtClean="0">
                <a:solidFill>
                  <a:schemeClr val="accent1"/>
                </a:solidFill>
              </a:rPr>
              <a:t>amino acid</a:t>
            </a:r>
          </a:p>
          <a:p>
            <a:endParaRPr lang="en-US" sz="4000" dirty="0" smtClean="0"/>
          </a:p>
          <a:p>
            <a:r>
              <a:rPr lang="en-US" sz="4000" dirty="0" smtClean="0"/>
              <a:t>The ribosome can read these </a:t>
            </a:r>
            <a:r>
              <a:rPr lang="en-US" sz="4000" dirty="0" err="1" smtClean="0"/>
              <a:t>codons</a:t>
            </a:r>
            <a:r>
              <a:rPr lang="en-US" sz="4000" dirty="0" smtClean="0"/>
              <a:t> like a recipe and will build the correct protein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/>
          <a:lstStyle/>
          <a:p>
            <a:r>
              <a:rPr lang="en-US" dirty="0" smtClean="0"/>
              <a:t>Using the cookbook example: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382000" cy="495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If we think of </a:t>
            </a:r>
            <a:r>
              <a:rPr lang="en-US" sz="3200" b="1" dirty="0" smtClean="0">
                <a:solidFill>
                  <a:schemeClr val="accent3"/>
                </a:solidFill>
              </a:rPr>
              <a:t>DNA</a:t>
            </a:r>
            <a:r>
              <a:rPr lang="en-US" sz="3200" dirty="0" smtClean="0"/>
              <a:t> as a </a:t>
            </a:r>
            <a:r>
              <a:rPr lang="en-US" sz="3200" u="sng" dirty="0" smtClean="0"/>
              <a:t>cookbook</a:t>
            </a:r>
          </a:p>
          <a:p>
            <a:pPr lvl="1"/>
            <a:r>
              <a:rPr lang="en-US" sz="3200" b="1" strike="sngStrike" dirty="0" smtClean="0">
                <a:solidFill>
                  <a:schemeClr val="accent1"/>
                </a:solidFill>
              </a:rPr>
              <a:t>RNA</a:t>
            </a:r>
            <a:r>
              <a:rPr lang="en-US" sz="3200" strike="sngStrike" dirty="0" smtClean="0"/>
              <a:t> is the specific </a:t>
            </a:r>
            <a:r>
              <a:rPr lang="en-US" sz="3200" u="sng" strike="sngStrike" dirty="0" smtClean="0"/>
              <a:t>recipe</a:t>
            </a:r>
            <a:endParaRPr lang="en-US" sz="3200" u="sng" dirty="0" smtClean="0"/>
          </a:p>
          <a:p>
            <a:pPr lvl="1"/>
            <a:r>
              <a:rPr lang="en-US" sz="3200" b="1" dirty="0" smtClean="0">
                <a:solidFill>
                  <a:srgbClr val="FFFF00"/>
                </a:solidFill>
              </a:rPr>
              <a:t>GENE</a:t>
            </a:r>
            <a:r>
              <a:rPr lang="en-US" sz="3200" dirty="0" smtClean="0"/>
              <a:t> is the specific </a:t>
            </a:r>
            <a:r>
              <a:rPr lang="en-US" sz="3200" u="sng" dirty="0" smtClean="0"/>
              <a:t>recipe</a:t>
            </a:r>
          </a:p>
          <a:p>
            <a:pPr lvl="1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RNA</a:t>
            </a:r>
            <a:r>
              <a:rPr lang="en-US" sz="3200" dirty="0" smtClean="0"/>
              <a:t> is the recipe </a:t>
            </a:r>
            <a:r>
              <a:rPr lang="en-US" sz="3200" u="sng" dirty="0" smtClean="0"/>
              <a:t>CARD</a:t>
            </a:r>
          </a:p>
          <a:p>
            <a:pPr lvl="1"/>
            <a:r>
              <a:rPr lang="en-US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Nucleotide bases</a:t>
            </a:r>
            <a:r>
              <a:rPr lang="en-US" sz="3200" b="1" dirty="0" smtClean="0">
                <a:solidFill>
                  <a:schemeClr val="accent2"/>
                </a:solidFill>
              </a:rPr>
              <a:t> </a:t>
            </a:r>
            <a:r>
              <a:rPr lang="en-US" sz="3200" dirty="0" smtClean="0"/>
              <a:t>are </a:t>
            </a:r>
            <a:r>
              <a:rPr lang="en-US" sz="3200" u="sng" dirty="0" smtClean="0"/>
              <a:t>letters</a:t>
            </a:r>
          </a:p>
          <a:p>
            <a:pPr lvl="1"/>
            <a:r>
              <a:rPr lang="en-US" sz="32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Codons</a:t>
            </a:r>
            <a:r>
              <a:rPr lang="en-US" sz="3200" dirty="0" smtClean="0"/>
              <a:t> are the </a:t>
            </a:r>
            <a:r>
              <a:rPr lang="en-US" sz="3200" u="sng" dirty="0" smtClean="0"/>
              <a:t>words</a:t>
            </a:r>
            <a:r>
              <a:rPr lang="en-US" sz="3200" dirty="0" smtClean="0"/>
              <a:t> that can be read</a:t>
            </a:r>
          </a:p>
          <a:p>
            <a:pPr lvl="1"/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Amino acids</a:t>
            </a:r>
            <a:r>
              <a:rPr lang="en-US" sz="3200" b="1" dirty="0" smtClean="0"/>
              <a:t> </a:t>
            </a:r>
            <a:r>
              <a:rPr lang="en-US" sz="3200" dirty="0" smtClean="0"/>
              <a:t>are the </a:t>
            </a:r>
            <a:r>
              <a:rPr lang="en-US" sz="3200" u="sng" dirty="0" smtClean="0"/>
              <a:t>ingredients</a:t>
            </a:r>
          </a:p>
          <a:p>
            <a:pPr lvl="1"/>
            <a:endParaRPr lang="en-US" sz="3200" dirty="0" smtClean="0"/>
          </a:p>
          <a:p>
            <a:pPr lvl="1"/>
            <a:r>
              <a:rPr lang="en-US" sz="3200" dirty="0" smtClean="0"/>
              <a:t>And </a:t>
            </a:r>
            <a:r>
              <a:rPr lang="en-US" sz="3200" b="1" dirty="0" smtClean="0">
                <a:solidFill>
                  <a:srgbClr val="FFFF00"/>
                </a:solidFill>
              </a:rPr>
              <a:t>proteins</a:t>
            </a:r>
            <a:r>
              <a:rPr lang="en-US" sz="3200" dirty="0" smtClean="0"/>
              <a:t> are the </a:t>
            </a:r>
            <a:r>
              <a:rPr lang="en-US" sz="3200" u="sng" dirty="0" smtClean="0"/>
              <a:t>final product/meal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6781800" cy="990600"/>
          </a:xfrm>
        </p:spPr>
        <p:txBody>
          <a:bodyPr/>
          <a:lstStyle/>
          <a:p>
            <a:r>
              <a:rPr lang="en-US" dirty="0" err="1" smtClean="0"/>
              <a:t>Codons</a:t>
            </a:r>
            <a:r>
              <a:rPr lang="en-US" dirty="0" smtClean="0"/>
              <a:t> and Amino Acids</a:t>
            </a:r>
            <a:endParaRPr lang="en-US" dirty="0"/>
          </a:p>
        </p:txBody>
      </p:sp>
      <p:pic>
        <p:nvPicPr>
          <p:cNvPr id="117762" name="Picture 2" descr="http://www.nature.com/scitable/content/ne0000/ne0000/ne0000/ne0000/6903567/EssGen1-5_genetic_code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053591"/>
            <a:ext cx="6629400" cy="580440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057400" y="4800600"/>
            <a:ext cx="1295400" cy="685800"/>
          </a:xfrm>
          <a:prstGeom prst="rect">
            <a:avLst/>
          </a:prstGeom>
          <a:noFill/>
          <a:ln w="73025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0" y="2286000"/>
            <a:ext cx="1295400" cy="685800"/>
          </a:xfrm>
          <a:prstGeom prst="rect">
            <a:avLst/>
          </a:prstGeom>
          <a:noFill/>
          <a:ln w="73025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43600" y="2286000"/>
            <a:ext cx="1295400" cy="304800"/>
          </a:xfrm>
          <a:prstGeom prst="rect">
            <a:avLst/>
          </a:prstGeom>
          <a:noFill/>
          <a:ln w="73025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Amino Acids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8610600" cy="480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Amino acids are molecules that ALWAYS contain carbon, oxygen, and nitrogen</a:t>
            </a:r>
          </a:p>
          <a:p>
            <a:r>
              <a:rPr lang="en-US" sz="3200" dirty="0" smtClean="0"/>
              <a:t>There are 20 different amino acids – different amino acids have different “behavior”</a:t>
            </a:r>
          </a:p>
          <a:p>
            <a:pPr lvl="1"/>
            <a:r>
              <a:rPr lang="en-US" sz="3200" dirty="0" smtClean="0"/>
              <a:t>Polar/non-polar</a:t>
            </a:r>
          </a:p>
          <a:p>
            <a:pPr lvl="1"/>
            <a:r>
              <a:rPr lang="en-US" sz="3200" dirty="0" smtClean="0"/>
              <a:t>Charged/uncharged</a:t>
            </a:r>
          </a:p>
          <a:p>
            <a:pPr lvl="1"/>
            <a:r>
              <a:rPr lang="en-US" sz="3200" dirty="0" smtClean="0"/>
              <a:t>These affect how the protein will function once it has been made</a:t>
            </a:r>
          </a:p>
          <a:p>
            <a:r>
              <a:rPr lang="en-US" sz="3200" dirty="0" smtClean="0"/>
              <a:t>Some amino acids contain sulfur and selenium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884238"/>
          </a:xfrm>
        </p:spPr>
        <p:txBody>
          <a:bodyPr/>
          <a:lstStyle/>
          <a:p>
            <a:r>
              <a:rPr lang="en-US" dirty="0" smtClean="0"/>
              <a:t>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14400"/>
            <a:ext cx="8763000" cy="5715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Translation occurs in the ribosome</a:t>
            </a:r>
          </a:p>
          <a:p>
            <a:pPr lvl="1"/>
            <a:r>
              <a:rPr lang="en-US" sz="3600" dirty="0" smtClean="0"/>
              <a:t>We call </a:t>
            </a:r>
            <a:r>
              <a:rPr lang="en-US" sz="3600" dirty="0" err="1" smtClean="0"/>
              <a:t>ribosomes</a:t>
            </a:r>
            <a:r>
              <a:rPr lang="en-US" sz="3600" dirty="0" smtClean="0"/>
              <a:t> “molecular machinery” because it is their job to build proteins</a:t>
            </a:r>
          </a:p>
          <a:p>
            <a:pPr lvl="1"/>
            <a:r>
              <a:rPr lang="en-US" sz="3600" dirty="0" err="1" smtClean="0"/>
              <a:t>Ribosomes</a:t>
            </a:r>
            <a:r>
              <a:rPr lang="en-US" sz="3600" dirty="0" smtClean="0"/>
              <a:t> are made of 2 main pieces of protein</a:t>
            </a:r>
          </a:p>
          <a:p>
            <a:pPr lvl="2"/>
            <a:r>
              <a:rPr lang="en-US" sz="3200" dirty="0" smtClean="0"/>
              <a:t>One piece is the mRNA reader, the other piece is the amino acid linker</a:t>
            </a:r>
            <a:endParaRPr lang="en-US" sz="3200" dirty="0"/>
          </a:p>
        </p:txBody>
      </p:sp>
      <p:pic>
        <p:nvPicPr>
          <p:cNvPr id="1026" name="Picture 2" descr="File:Peptide syn.png"/>
          <p:cNvPicPr>
            <a:picLocks noChangeAspect="1" noChangeArrowheads="1"/>
          </p:cNvPicPr>
          <p:nvPr/>
        </p:nvPicPr>
        <p:blipFill>
          <a:blip r:embed="rId2" cstate="print"/>
          <a:srcRect t="6522" b="6522"/>
          <a:stretch>
            <a:fillRect/>
          </a:stretch>
        </p:blipFill>
        <p:spPr bwMode="auto">
          <a:xfrm>
            <a:off x="4267200" y="4148667"/>
            <a:ext cx="4876800" cy="27093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020762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Translation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Translation occurs in 3 main phases</a:t>
            </a:r>
          </a:p>
          <a:p>
            <a:pPr lvl="1"/>
            <a:r>
              <a:rPr 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Initiation</a:t>
            </a:r>
            <a:r>
              <a:rPr lang="en-US" sz="3600" dirty="0" smtClean="0"/>
              <a:t> – All of the “machinery” gets into place</a:t>
            </a:r>
          </a:p>
          <a:p>
            <a:pPr lvl="1"/>
            <a:r>
              <a:rPr 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Elongation</a:t>
            </a:r>
            <a:r>
              <a:rPr lang="en-US" sz="3600" dirty="0" smtClean="0"/>
              <a:t> – </a:t>
            </a:r>
            <a:r>
              <a:rPr lang="en-US" sz="3600" dirty="0" err="1" smtClean="0"/>
              <a:t>tRNA</a:t>
            </a:r>
            <a:r>
              <a:rPr lang="en-US" sz="3600" dirty="0" smtClean="0"/>
              <a:t> carries amino acids to the ribosome to be linked into place</a:t>
            </a:r>
          </a:p>
          <a:p>
            <a:pPr lvl="1"/>
            <a:r>
              <a:rPr 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Termination</a:t>
            </a:r>
            <a:r>
              <a:rPr lang="en-US" sz="3600" dirty="0" smtClean="0"/>
              <a:t> – When a stop </a:t>
            </a:r>
            <a:r>
              <a:rPr lang="en-US" sz="3600" dirty="0" err="1" smtClean="0"/>
              <a:t>codon</a:t>
            </a:r>
            <a:r>
              <a:rPr lang="en-US" sz="3600" dirty="0" smtClean="0"/>
              <a:t> is hit, the machinery stops reading and falls away until it is needed again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808038"/>
          </a:xfrm>
        </p:spPr>
        <p:txBody>
          <a:bodyPr/>
          <a:lstStyle/>
          <a:p>
            <a:r>
              <a:rPr lang="en-US" u="sng" dirty="0" smtClean="0"/>
              <a:t>Translation</a:t>
            </a:r>
            <a:r>
              <a:rPr lang="en-US" dirty="0" smtClean="0"/>
              <a:t>: </a:t>
            </a:r>
            <a:r>
              <a:rPr lang="en-US" u="sng" dirty="0" smtClean="0"/>
              <a:t>Initiation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066800"/>
            <a:ext cx="8305800" cy="54102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</a:t>
            </a:r>
            <a:r>
              <a:rPr lang="en-US" sz="3200" b="1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st</a:t>
            </a:r>
            <a:r>
              <a:rPr lang="en-US" sz="3200" b="1" dirty="0" smtClean="0"/>
              <a:t>: The mRNA binds to the reader piece of the ribosome</a:t>
            </a:r>
          </a:p>
          <a:p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3200" b="1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nd</a:t>
            </a:r>
            <a:r>
              <a:rPr lang="en-US" sz="3200" b="1" dirty="0" smtClean="0"/>
              <a:t>: </a:t>
            </a:r>
            <a:r>
              <a:rPr lang="en-US" sz="3200" b="1" dirty="0" err="1" smtClean="0"/>
              <a:t>tRNA</a:t>
            </a:r>
            <a:r>
              <a:rPr lang="en-US" sz="3200" b="1" dirty="0" smtClean="0"/>
              <a:t> carrying </a:t>
            </a:r>
            <a:r>
              <a:rPr lang="en-US" sz="3200" b="1" dirty="0" err="1" smtClean="0"/>
              <a:t>methionine</a:t>
            </a:r>
            <a:r>
              <a:rPr lang="en-US" sz="3200" b="1" dirty="0" smtClean="0"/>
              <a:t> binds its </a:t>
            </a:r>
            <a:r>
              <a:rPr lang="en-US" sz="3200" b="1" dirty="0" smtClean="0">
                <a:solidFill>
                  <a:schemeClr val="accent1"/>
                </a:solidFill>
              </a:rPr>
              <a:t>ANTICODON</a:t>
            </a:r>
            <a:r>
              <a:rPr lang="en-US" sz="3200" b="1" dirty="0" smtClean="0"/>
              <a:t> to the start </a:t>
            </a:r>
            <a:r>
              <a:rPr lang="en-US" sz="3200" b="1" dirty="0" err="1" smtClean="0"/>
              <a:t>codon</a:t>
            </a:r>
            <a:r>
              <a:rPr lang="en-US" sz="3200" b="1" dirty="0" smtClean="0"/>
              <a:t> on mRNA</a:t>
            </a:r>
          </a:p>
          <a:p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3</a:t>
            </a:r>
            <a:r>
              <a:rPr lang="en-US" sz="3200" b="1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rd</a:t>
            </a:r>
            <a:r>
              <a:rPr lang="en-US" sz="3200" b="1" dirty="0" smtClean="0"/>
              <a:t>: The big piece of the ribosome (the linker) binds to both the </a:t>
            </a:r>
            <a:r>
              <a:rPr lang="en-US" sz="3200" b="1" dirty="0" err="1" smtClean="0"/>
              <a:t>tRNA</a:t>
            </a:r>
            <a:r>
              <a:rPr lang="en-US" sz="3200" b="1" dirty="0" smtClean="0"/>
              <a:t> and the smaller reading piece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Now the ribosome machinery is ready to start linking amino acids to form protein!</a:t>
            </a:r>
          </a:p>
          <a:p>
            <a:endParaRPr lang="en-US" sz="3200" b="1" dirty="0" smtClean="0"/>
          </a:p>
          <a:p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le:Peptide syn.png"/>
          <p:cNvPicPr>
            <a:picLocks noChangeAspect="1" noChangeArrowheads="1"/>
          </p:cNvPicPr>
          <p:nvPr/>
        </p:nvPicPr>
        <p:blipFill>
          <a:blip r:embed="rId2" cstate="print"/>
          <a:srcRect t="6522" b="6522"/>
          <a:stretch>
            <a:fillRect/>
          </a:stretch>
        </p:blipFill>
        <p:spPr bwMode="auto">
          <a:xfrm>
            <a:off x="0" y="1447800"/>
            <a:ext cx="9052560" cy="5029201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38400" y="274638"/>
            <a:ext cx="6248400" cy="86836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Translation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Elongation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305800" cy="5410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To </a:t>
            </a:r>
            <a:r>
              <a:rPr lang="en-US" sz="3600" dirty="0" smtClean="0">
                <a:solidFill>
                  <a:schemeClr val="accent1"/>
                </a:solidFill>
              </a:rPr>
              <a:t>elongate</a:t>
            </a:r>
            <a:r>
              <a:rPr lang="en-US" sz="3600" dirty="0" smtClean="0"/>
              <a:t> something means “</a:t>
            </a:r>
            <a:r>
              <a:rPr lang="en-US" sz="3600" dirty="0" smtClean="0">
                <a:solidFill>
                  <a:schemeClr val="accent1"/>
                </a:solidFill>
              </a:rPr>
              <a:t>to make it longer</a:t>
            </a:r>
            <a:r>
              <a:rPr lang="en-US" sz="3600" dirty="0" smtClean="0"/>
              <a:t>”</a:t>
            </a:r>
          </a:p>
          <a:p>
            <a:r>
              <a:rPr lang="en-US" sz="3600" dirty="0" smtClean="0"/>
              <a:t>This is what is happening with the amino acids</a:t>
            </a:r>
          </a:p>
          <a:p>
            <a:r>
              <a:rPr lang="en-US" sz="3600" dirty="0" smtClean="0"/>
              <a:t>As the mRNA is read by the ribosome, </a:t>
            </a:r>
            <a:r>
              <a:rPr lang="en-US" sz="3600" dirty="0" err="1" smtClean="0"/>
              <a:t>tRNA</a:t>
            </a:r>
            <a:r>
              <a:rPr lang="en-US" sz="3600" dirty="0" smtClean="0"/>
              <a:t> molecules keep bringing the matching amino acids to be added to the chain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44562"/>
          </a:xfrm>
        </p:spPr>
        <p:txBody>
          <a:bodyPr/>
          <a:lstStyle/>
          <a:p>
            <a:r>
              <a:rPr lang="en-US" dirty="0" smtClean="0"/>
              <a:t>Sickle cell: Important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95400"/>
            <a:ext cx="8305800" cy="4724400"/>
          </a:xfrm>
        </p:spPr>
        <p:txBody>
          <a:bodyPr/>
          <a:lstStyle/>
          <a:p>
            <a:r>
              <a:rPr lang="en-US" dirty="0" smtClean="0"/>
              <a:t>The red blood cells become rigid, shaped like sickles</a:t>
            </a:r>
          </a:p>
          <a:p>
            <a:pPr lvl="1"/>
            <a:r>
              <a:rPr lang="en-US" dirty="0" smtClean="0"/>
              <a:t>Cells block blood flow to all body parts</a:t>
            </a:r>
          </a:p>
          <a:p>
            <a:r>
              <a:rPr lang="en-US" dirty="0" smtClean="0"/>
              <a:t>Problem with hemoglobin – forming clusters/rod, causing sickle shape of cell</a:t>
            </a:r>
          </a:p>
          <a:p>
            <a:r>
              <a:rPr lang="en-US" dirty="0" smtClean="0"/>
              <a:t>Hemoglobin normally carries oxygen</a:t>
            </a:r>
          </a:p>
          <a:p>
            <a:r>
              <a:rPr lang="en-US" dirty="0" smtClean="0"/>
              <a:t>RBCs dying off after 10-20 days, normally live 120, causes anemia</a:t>
            </a:r>
          </a:p>
          <a:p>
            <a:r>
              <a:rPr lang="en-US" dirty="0" smtClean="0"/>
              <a:t>Tested with blood test – at the sickle cell foundation</a:t>
            </a:r>
          </a:p>
          <a:p>
            <a:r>
              <a:rPr lang="en-US" dirty="0" smtClean="0"/>
              <a:t>No cure</a:t>
            </a:r>
          </a:p>
          <a:p>
            <a:r>
              <a:rPr lang="en-US" dirty="0" smtClean="0"/>
              <a:t>Increasing life expectancy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Termination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95400"/>
            <a:ext cx="8305800" cy="5257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To </a:t>
            </a:r>
            <a:r>
              <a:rPr lang="en-US" sz="3600" dirty="0" smtClean="0">
                <a:solidFill>
                  <a:srgbClr val="FF0000"/>
                </a:solidFill>
              </a:rPr>
              <a:t>terminate</a:t>
            </a:r>
            <a:r>
              <a:rPr lang="en-US" sz="3600" dirty="0" smtClean="0"/>
              <a:t> means “</a:t>
            </a:r>
            <a:r>
              <a:rPr lang="en-US" sz="3600" dirty="0" smtClean="0">
                <a:solidFill>
                  <a:srgbClr val="FF0000"/>
                </a:solidFill>
              </a:rPr>
              <a:t>to end</a:t>
            </a:r>
            <a:r>
              <a:rPr lang="en-US" sz="3600" dirty="0" smtClean="0"/>
              <a:t>”</a:t>
            </a:r>
          </a:p>
          <a:p>
            <a:r>
              <a:rPr lang="en-US" sz="3600" dirty="0" smtClean="0"/>
              <a:t>Once the gene coded for on the mRNA strand is finished, a stop </a:t>
            </a:r>
            <a:r>
              <a:rPr lang="en-US" sz="3600" dirty="0" err="1" smtClean="0"/>
              <a:t>codon</a:t>
            </a:r>
            <a:r>
              <a:rPr lang="en-US" sz="3600" dirty="0" smtClean="0"/>
              <a:t> signals a </a:t>
            </a:r>
            <a:r>
              <a:rPr lang="en-US" sz="3600" dirty="0" smtClean="0">
                <a:solidFill>
                  <a:schemeClr val="accent3"/>
                </a:solidFill>
              </a:rPr>
              <a:t>release factor </a:t>
            </a:r>
            <a:r>
              <a:rPr lang="en-US" sz="3600" dirty="0" smtClean="0"/>
              <a:t>which causes the machinery to fall away until it is needed again </a:t>
            </a:r>
          </a:p>
          <a:p>
            <a:r>
              <a:rPr lang="en-US" sz="3600" dirty="0" smtClean="0"/>
              <a:t>The end product is a protein like </a:t>
            </a:r>
            <a:r>
              <a:rPr lang="en-US" sz="3600" dirty="0" smtClean="0">
                <a:solidFill>
                  <a:schemeClr val="accent1"/>
                </a:solidFill>
              </a:rPr>
              <a:t>hemoglobin</a:t>
            </a:r>
            <a:r>
              <a:rPr lang="en-US" sz="3600" dirty="0" smtClean="0"/>
              <a:t>!</a:t>
            </a:r>
          </a:p>
          <a:p>
            <a:endParaRPr lang="en-US" sz="3600" dirty="0" smtClean="0"/>
          </a:p>
          <a:p>
            <a:r>
              <a:rPr lang="en-US" sz="3600" dirty="0" smtClean="0"/>
              <a:t>Watch the whole process </a:t>
            </a:r>
            <a:r>
              <a:rPr lang="en-US" sz="3600" dirty="0" err="1" smtClean="0"/>
              <a:t>here:</a:t>
            </a:r>
            <a:r>
              <a:rPr lang="en-US" sz="4000" dirty="0" err="1" smtClean="0">
                <a:hlinkClick r:id="rId2"/>
              </a:rPr>
              <a:t>Video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/>
          <a:lstStyle/>
          <a:p>
            <a:r>
              <a:rPr lang="en-US" dirty="0" smtClean="0"/>
              <a:t>Protein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143000"/>
            <a:ext cx="4648200" cy="51816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Characteristics of amino acids determine structure of protein</a:t>
            </a:r>
          </a:p>
          <a:p>
            <a:endParaRPr lang="en-US" sz="3600" b="1" dirty="0" smtClean="0"/>
          </a:p>
          <a:p>
            <a:r>
              <a:rPr lang="en-US" sz="3600" b="1" dirty="0" smtClean="0"/>
              <a:t>Structure of protein determines FUNCTION of </a:t>
            </a:r>
            <a:r>
              <a:rPr lang="en-US" sz="3600" b="1" dirty="0" smtClean="0">
                <a:hlinkClick r:id="rId2"/>
              </a:rPr>
              <a:t>protein</a:t>
            </a:r>
            <a:endParaRPr lang="en-US" sz="3600" b="1" dirty="0"/>
          </a:p>
        </p:txBody>
      </p:sp>
      <p:pic>
        <p:nvPicPr>
          <p:cNvPr id="1026" name="Picture 2" descr="http://www.biologyguide.net/img/notes/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"/>
            <a:ext cx="39624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868362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/>
              <a:t>Human Genome Project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295400"/>
            <a:ext cx="81534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dirty="0" smtClean="0"/>
              <a:t>Completed in 2003 – took 13 years</a:t>
            </a:r>
          </a:p>
          <a:p>
            <a:r>
              <a:rPr lang="en-US" sz="3600" b="1" dirty="0" smtClean="0"/>
              <a:t>Entire human genome “decoded” </a:t>
            </a:r>
          </a:p>
          <a:p>
            <a:r>
              <a:rPr lang="en-US" sz="3600" b="1" dirty="0" smtClean="0"/>
              <a:t>All 3 billion bases and 25,000 genes – locations and function</a:t>
            </a:r>
          </a:p>
          <a:p>
            <a:endParaRPr lang="en-US" sz="3600" b="1" dirty="0" smtClean="0"/>
          </a:p>
          <a:p>
            <a:r>
              <a:rPr lang="en-US" sz="3600" b="1" dirty="0" smtClean="0"/>
              <a:t>Why?</a:t>
            </a:r>
          </a:p>
          <a:p>
            <a:endParaRPr lang="en-US" sz="3600" b="1" dirty="0" smtClean="0"/>
          </a:p>
          <a:p>
            <a:r>
              <a:rPr lang="en-US" sz="3600" b="1" dirty="0" smtClean="0">
                <a:hlinkClick r:id="rId2"/>
              </a:rPr>
              <a:t>Process</a:t>
            </a:r>
            <a:endParaRPr lang="en-US" sz="3600" b="1" dirty="0" smtClean="0"/>
          </a:p>
          <a:p>
            <a:r>
              <a:rPr lang="en-US" sz="3600" b="1" dirty="0" smtClean="0">
                <a:hlinkClick r:id="rId3"/>
              </a:rPr>
              <a:t>Implications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MUTATIONS!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Section</a:t>
            </a:r>
            <a:r>
              <a:rPr lang="en-US" sz="2800" dirty="0" smtClean="0"/>
              <a:t> 8.7 in Textbook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The body isn’t perfect…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95400"/>
            <a:ext cx="8534400" cy="5257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Sometimes mistakes are made during replication, transcription, or translation</a:t>
            </a:r>
          </a:p>
          <a:p>
            <a:endParaRPr lang="en-US" sz="3600" dirty="0" smtClean="0"/>
          </a:p>
          <a:p>
            <a:r>
              <a:rPr lang="en-US" sz="3600" dirty="0" smtClean="0"/>
              <a:t>Your DNA has billions of base pairs and over 20,000 genes to read</a:t>
            </a:r>
          </a:p>
          <a:p>
            <a:pPr lvl="1"/>
            <a:r>
              <a:rPr lang="en-US" sz="3600" dirty="0" smtClean="0"/>
              <a:t>If even one nucleotide base is misplaced, this is called a </a:t>
            </a:r>
            <a:r>
              <a:rPr lang="en-US" sz="3600" b="1" dirty="0" smtClean="0">
                <a:solidFill>
                  <a:schemeClr val="accent1"/>
                </a:solidFill>
              </a:rPr>
              <a:t>genetic mutation</a:t>
            </a:r>
            <a:endParaRPr lang="en-US" sz="36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05800" cy="914400"/>
          </a:xfrm>
        </p:spPr>
        <p:txBody>
          <a:bodyPr/>
          <a:lstStyle/>
          <a:p>
            <a:r>
              <a:rPr lang="en-US" dirty="0" smtClean="0"/>
              <a:t>The good, the bad, the ugly…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458200" cy="5257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Genetic mutations aren’t always bad – some can actually benefit the organism by creating a protein that actually works BETTER than the original</a:t>
            </a:r>
          </a:p>
          <a:p>
            <a:pPr lvl="1"/>
            <a:r>
              <a:rPr lang="en-US" sz="3200" dirty="0" smtClean="0"/>
              <a:t>Introduces genetic variation </a:t>
            </a:r>
          </a:p>
          <a:p>
            <a:r>
              <a:rPr lang="en-US" sz="3600" dirty="0" smtClean="0"/>
              <a:t>Some mutations have no effect at all – remember that more than one combination of nucleotides can code for the same amino acid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944562"/>
          </a:xfrm>
        </p:spPr>
        <p:txBody>
          <a:bodyPr/>
          <a:lstStyle/>
          <a:p>
            <a:r>
              <a:rPr lang="en-US" dirty="0" smtClean="0"/>
              <a:t>Mutations and 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077200" cy="5105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Remember: Amino acids are the ingredients for making proteins</a:t>
            </a:r>
          </a:p>
          <a:p>
            <a:pPr lvl="1"/>
            <a:r>
              <a:rPr lang="en-US" sz="4000" dirty="0" smtClean="0"/>
              <a:t>If a mutations changes the </a:t>
            </a:r>
            <a:r>
              <a:rPr lang="en-US" sz="4000" b="1" dirty="0" smtClean="0">
                <a:solidFill>
                  <a:schemeClr val="accent3"/>
                </a:solidFill>
              </a:rPr>
              <a:t>function or amount</a:t>
            </a:r>
            <a:r>
              <a:rPr lang="en-US" sz="4000" dirty="0" smtClean="0"/>
              <a:t> of a protein it will no longer be able to do its job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792162"/>
          </a:xfrm>
        </p:spPr>
        <p:txBody>
          <a:bodyPr/>
          <a:lstStyle/>
          <a:p>
            <a:r>
              <a:rPr lang="en-US" dirty="0" smtClean="0"/>
              <a:t>Types of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19200"/>
            <a:ext cx="8305800" cy="2819400"/>
          </a:xfrm>
        </p:spPr>
        <p:txBody>
          <a:bodyPr>
            <a:normAutofit lnSpcReduction="10000"/>
          </a:bodyPr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Substitution mutations</a:t>
            </a:r>
            <a:r>
              <a:rPr lang="en-US" sz="3600" dirty="0" smtClean="0"/>
              <a:t> – this is where a section of gene is REPLACED with a piece that shouldn’t be there.</a:t>
            </a:r>
          </a:p>
          <a:p>
            <a:pPr lvl="1"/>
            <a:r>
              <a:rPr lang="en-US" sz="3400" dirty="0" smtClean="0"/>
              <a:t>When a single base switches it is called a </a:t>
            </a:r>
            <a:r>
              <a:rPr lang="en-US" sz="3400" dirty="0" smtClean="0">
                <a:solidFill>
                  <a:schemeClr val="accent3"/>
                </a:solidFill>
              </a:rPr>
              <a:t>POINT MUTATION</a:t>
            </a:r>
          </a:p>
        </p:txBody>
      </p:sp>
      <p:pic>
        <p:nvPicPr>
          <p:cNvPr id="34818" name="Picture 2" descr="http://www.cdc.gov/ncbddd/hemochromatosis/training/images/dna.jpg"/>
          <p:cNvPicPr>
            <a:picLocks noChangeAspect="1" noChangeArrowheads="1"/>
          </p:cNvPicPr>
          <p:nvPr/>
        </p:nvPicPr>
        <p:blipFill>
          <a:blip r:embed="rId2" cstate="print"/>
          <a:srcRect t="12121"/>
          <a:stretch>
            <a:fillRect/>
          </a:stretch>
        </p:blipFill>
        <p:spPr bwMode="auto">
          <a:xfrm>
            <a:off x="3733800" y="3810000"/>
            <a:ext cx="4800600" cy="28030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8382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Types of Mutations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419600" y="1066800"/>
            <a:ext cx="4267200" cy="5486400"/>
          </a:xfrm>
        </p:spPr>
        <p:txBody>
          <a:bodyPr>
            <a:normAutofit lnSpcReduction="10000"/>
          </a:bodyPr>
          <a:lstStyle/>
          <a:p>
            <a:r>
              <a:rPr lang="en-US" sz="3200" b="1" u="sng" dirty="0" smtClean="0">
                <a:solidFill>
                  <a:schemeClr val="bg1"/>
                </a:solidFill>
              </a:rPr>
              <a:t>Insertion</a:t>
            </a:r>
            <a:r>
              <a:rPr lang="en-US" sz="3200" b="1" dirty="0" smtClean="0">
                <a:solidFill>
                  <a:schemeClr val="bg1"/>
                </a:solidFill>
              </a:rPr>
              <a:t> – a gene gets an extra nucleotide or several nucleotides, these can be a single base or even an entire gene</a:t>
            </a:r>
          </a:p>
          <a:p>
            <a:r>
              <a:rPr lang="en-US" sz="3200" b="1" u="sng" dirty="0" smtClean="0">
                <a:solidFill>
                  <a:schemeClr val="bg1"/>
                </a:solidFill>
              </a:rPr>
              <a:t>Deletion</a:t>
            </a:r>
            <a:r>
              <a:rPr lang="en-US" sz="3200" b="1" dirty="0" smtClean="0">
                <a:solidFill>
                  <a:schemeClr val="bg1"/>
                </a:solidFill>
              </a:rPr>
              <a:t> – a piece of DNA is lost, this can be a single nucleotide or even the entire gene</a:t>
            </a:r>
          </a:p>
          <a:p>
            <a:endParaRPr lang="en-US" sz="3200" b="1" dirty="0" smtClean="0">
              <a:solidFill>
                <a:schemeClr val="bg1"/>
              </a:solidFill>
            </a:endParaRPr>
          </a:p>
          <a:p>
            <a:endParaRPr lang="en-US" sz="3200" b="1" dirty="0" smtClean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learn.genetics.utah.edu/archive/mutations/images/insde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19200"/>
            <a:ext cx="2524125" cy="50929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020762"/>
          </a:xfrm>
        </p:spPr>
        <p:txBody>
          <a:bodyPr/>
          <a:lstStyle/>
          <a:p>
            <a:r>
              <a:rPr lang="en-US" dirty="0" smtClean="0"/>
              <a:t>Types of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5029200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chemeClr val="accent1"/>
                </a:solidFill>
              </a:rPr>
              <a:t>Frameshift</a:t>
            </a:r>
            <a:r>
              <a:rPr lang="en-US" sz="3600" dirty="0" smtClean="0"/>
              <a:t> – this can be especially dangerous. Normally, the ribosome starts with MET and reads 3 bases at a time</a:t>
            </a:r>
          </a:p>
          <a:p>
            <a:pPr lvl="1"/>
            <a:r>
              <a:rPr lang="en-US" sz="3200" dirty="0" smtClean="0"/>
              <a:t>If something causes the ribosome to lose its reading frame the protein may no longer make sense</a:t>
            </a:r>
            <a:endParaRPr lang="en-US" sz="3600" b="1" dirty="0" smtClean="0">
              <a:solidFill>
                <a:schemeClr val="accent3"/>
              </a:solidFill>
            </a:endParaRPr>
          </a:p>
          <a:p>
            <a:pPr>
              <a:buNone/>
            </a:pPr>
            <a:r>
              <a:rPr lang="en-US" sz="3000" b="1" dirty="0" smtClean="0">
                <a:solidFill>
                  <a:schemeClr val="accent3"/>
                </a:solidFill>
              </a:rPr>
              <a:t>Ex: the fat cat ate the rat </a:t>
            </a:r>
            <a:r>
              <a:rPr lang="en-US" sz="3000" b="1" dirty="0" smtClean="0">
                <a:solidFill>
                  <a:schemeClr val="accent3"/>
                </a:solidFill>
                <a:sym typeface="Wingdings" pitchFamily="2" charset="2"/>
              </a:rPr>
              <a:t> </a:t>
            </a:r>
            <a:r>
              <a:rPr lang="en-US" sz="3000" b="1" dirty="0" smtClean="0">
                <a:solidFill>
                  <a:schemeClr val="accent3"/>
                </a:solidFill>
              </a:rPr>
              <a:t>t </a:t>
            </a:r>
            <a:r>
              <a:rPr lang="en-US" sz="3000" b="1" dirty="0" err="1" smtClean="0">
                <a:solidFill>
                  <a:schemeClr val="accent3"/>
                </a:solidFill>
              </a:rPr>
              <a:t>hef</a:t>
            </a:r>
            <a:r>
              <a:rPr lang="en-US" sz="3000" b="1" dirty="0" smtClean="0">
                <a:solidFill>
                  <a:schemeClr val="accent3"/>
                </a:solidFill>
              </a:rPr>
              <a:t> </a:t>
            </a:r>
            <a:r>
              <a:rPr lang="en-US" sz="3000" b="1" dirty="0" err="1" smtClean="0">
                <a:solidFill>
                  <a:schemeClr val="accent3"/>
                </a:solidFill>
              </a:rPr>
              <a:t>atc</a:t>
            </a:r>
            <a:r>
              <a:rPr lang="en-US" sz="3000" b="1" dirty="0" smtClean="0">
                <a:solidFill>
                  <a:schemeClr val="accent3"/>
                </a:solidFill>
              </a:rPr>
              <a:t> </a:t>
            </a:r>
            <a:r>
              <a:rPr lang="en-US" sz="3000" b="1" dirty="0" err="1" smtClean="0">
                <a:solidFill>
                  <a:schemeClr val="accent3"/>
                </a:solidFill>
              </a:rPr>
              <a:t>ata</a:t>
            </a:r>
            <a:r>
              <a:rPr lang="en-US" sz="3000" b="1" dirty="0" smtClean="0">
                <a:solidFill>
                  <a:schemeClr val="accent3"/>
                </a:solidFill>
              </a:rPr>
              <a:t> </a:t>
            </a:r>
            <a:r>
              <a:rPr lang="en-US" sz="3000" b="1" dirty="0" err="1" smtClean="0">
                <a:solidFill>
                  <a:schemeClr val="accent3"/>
                </a:solidFill>
              </a:rPr>
              <a:t>tet</a:t>
            </a:r>
            <a:r>
              <a:rPr lang="en-US" sz="3000" b="1" dirty="0" smtClean="0">
                <a:solidFill>
                  <a:schemeClr val="accent3"/>
                </a:solidFill>
              </a:rPr>
              <a:t> her at</a:t>
            </a:r>
            <a:endParaRPr lang="en-US" sz="3000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/>
          <a:lstStyle/>
          <a:p>
            <a:r>
              <a:rPr lang="en-US" dirty="0" smtClean="0"/>
              <a:t>Sickle cell: Important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305800" cy="4648200"/>
          </a:xfrm>
        </p:spPr>
        <p:txBody>
          <a:bodyPr/>
          <a:lstStyle/>
          <a:p>
            <a:r>
              <a:rPr lang="en-US" dirty="0" smtClean="0"/>
              <a:t>Disease affects blood cells – RBCs</a:t>
            </a:r>
          </a:p>
          <a:p>
            <a:r>
              <a:rPr lang="en-US" dirty="0" smtClean="0"/>
              <a:t>Caused by problems with the hemoglobin – molecule that binds oxygen</a:t>
            </a:r>
          </a:p>
          <a:p>
            <a:pPr lvl="1"/>
            <a:r>
              <a:rPr lang="en-US" dirty="0" smtClean="0"/>
              <a:t>Forming rod-like structures</a:t>
            </a:r>
          </a:p>
          <a:p>
            <a:pPr lvl="1"/>
            <a:r>
              <a:rPr lang="en-US" dirty="0" smtClean="0"/>
              <a:t>Blood cell stiff/rigid, causes sickle shape</a:t>
            </a:r>
          </a:p>
          <a:p>
            <a:r>
              <a:rPr lang="en-US" dirty="0" smtClean="0"/>
              <a:t>Painful, “crises,” yellowing eyes, clogging vessels/blocks blood flow, prone to strokes, life threatening</a:t>
            </a:r>
          </a:p>
          <a:p>
            <a:r>
              <a:rPr lang="en-US" dirty="0" smtClean="0"/>
              <a:t>Lowers blood cell count, shortened life span of RBCs, 10-20 days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Predict: </a:t>
            </a:r>
            <a:br>
              <a:rPr lang="en-US" sz="3600" dirty="0" smtClean="0"/>
            </a:br>
            <a:r>
              <a:rPr lang="en-US" sz="3600" dirty="0" smtClean="0"/>
              <a:t>What type of mutation causes sickle cell?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458200" cy="487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Remember, the HBB gene is 441 </a:t>
            </a:r>
            <a:r>
              <a:rPr lang="en-US" sz="3200" dirty="0" err="1" smtClean="0"/>
              <a:t>basepairs</a:t>
            </a:r>
            <a:r>
              <a:rPr lang="en-US" sz="3200" dirty="0" smtClean="0"/>
              <a:t> long and codes for 147 amino acids</a:t>
            </a:r>
          </a:p>
          <a:p>
            <a:endParaRPr lang="en-US" sz="3200" dirty="0" smtClean="0"/>
          </a:p>
          <a:p>
            <a:r>
              <a:rPr lang="en-US" sz="3200" dirty="0" smtClean="0"/>
              <a:t>Do you think more mutations = a worse disease?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944562"/>
          </a:xfrm>
        </p:spPr>
        <p:txBody>
          <a:bodyPr/>
          <a:lstStyle/>
          <a:p>
            <a:r>
              <a:rPr lang="en-US" dirty="0" smtClean="0"/>
              <a:t>Analyze: HBB Nucleotide 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24000"/>
            <a:ext cx="8305800" cy="495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10 groups – 2 – 3 people</a:t>
            </a:r>
          </a:p>
          <a:p>
            <a:r>
              <a:rPr lang="en-US" sz="3600" dirty="0" smtClean="0"/>
              <a:t>Each group will get </a:t>
            </a:r>
            <a:r>
              <a:rPr lang="en-US" sz="3600" dirty="0" smtClean="0">
                <a:solidFill>
                  <a:schemeClr val="accent3"/>
                </a:solidFill>
              </a:rPr>
              <a:t>1/10</a:t>
            </a:r>
            <a:r>
              <a:rPr lang="en-US" sz="3600" dirty="0" smtClean="0"/>
              <a:t> of the HBB gene</a:t>
            </a:r>
          </a:p>
          <a:p>
            <a:r>
              <a:rPr lang="en-US" sz="3600" dirty="0" smtClean="0"/>
              <a:t>White sequence is normal, </a:t>
            </a:r>
            <a:r>
              <a:rPr lang="en-US" sz="3600" dirty="0" smtClean="0">
                <a:solidFill>
                  <a:schemeClr val="accent3"/>
                </a:solidFill>
              </a:rPr>
              <a:t>yellow sequence is mutated</a:t>
            </a:r>
          </a:p>
          <a:p>
            <a:r>
              <a:rPr lang="en-US" sz="3600" dirty="0" smtClean="0"/>
              <a:t>Carefully compare the sequences and look for mutations – keep track of these mutations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Interpret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153400" cy="4419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What can we say about this data?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020762"/>
          </a:xfrm>
        </p:spPr>
        <p:txBody>
          <a:bodyPr/>
          <a:lstStyle/>
          <a:p>
            <a:r>
              <a:rPr lang="en-US" dirty="0" smtClean="0"/>
              <a:t>Make a claim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077200" cy="4419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do you know about the hemoglobin mutation in sickle cell patients?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Use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8077200" cy="4572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HOW do you know this is true?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5800" cy="990600"/>
          </a:xfrm>
        </p:spPr>
        <p:txBody>
          <a:bodyPr/>
          <a:lstStyle/>
          <a:p>
            <a:r>
              <a:rPr lang="en-US" dirty="0" smtClean="0"/>
              <a:t>Use Reasoning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57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WHY does this evidence support your claim?</a:t>
            </a:r>
            <a:endParaRPr lang="en-US" sz="3600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1189038"/>
          </a:xfrm>
        </p:spPr>
        <p:txBody>
          <a:bodyPr/>
          <a:lstStyle/>
          <a:p>
            <a:r>
              <a:rPr lang="en-US" dirty="0" smtClean="0"/>
              <a:t>The Mutated amino acid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When the mutation for sickle cell occurs, </a:t>
            </a:r>
            <a:r>
              <a:rPr lang="en-US" sz="3600" b="1" dirty="0" smtClean="0"/>
              <a:t>one amino acid</a:t>
            </a:r>
            <a:r>
              <a:rPr lang="en-US" sz="3600" dirty="0" smtClean="0"/>
              <a:t> switches from </a:t>
            </a:r>
            <a:r>
              <a:rPr lang="en-US" sz="3600" b="1" dirty="0" err="1" smtClean="0"/>
              <a:t>glutamic</a:t>
            </a:r>
            <a:r>
              <a:rPr lang="en-US" sz="3600" b="1" dirty="0" smtClean="0"/>
              <a:t> acid</a:t>
            </a:r>
            <a:r>
              <a:rPr lang="en-US" sz="3600" dirty="0" smtClean="0"/>
              <a:t> (</a:t>
            </a:r>
            <a:r>
              <a:rPr lang="en-US" sz="3200" b="1" dirty="0" smtClean="0"/>
              <a:t>GAG</a:t>
            </a:r>
            <a:r>
              <a:rPr lang="en-US" sz="3600" dirty="0" smtClean="0"/>
              <a:t>) to </a:t>
            </a:r>
            <a:r>
              <a:rPr lang="en-US" sz="3600" b="1" dirty="0" err="1" smtClean="0"/>
              <a:t>valine</a:t>
            </a:r>
            <a:r>
              <a:rPr lang="en-US" sz="3600" b="1" dirty="0" smtClean="0"/>
              <a:t> (GUG)</a:t>
            </a:r>
            <a:r>
              <a:rPr lang="en-US" sz="3600" dirty="0" smtClean="0"/>
              <a:t>. </a:t>
            </a:r>
          </a:p>
          <a:p>
            <a:pPr lvl="1"/>
            <a:r>
              <a:rPr lang="en-US" sz="3200" dirty="0" err="1" smtClean="0"/>
              <a:t>Valine</a:t>
            </a:r>
            <a:r>
              <a:rPr lang="en-US" sz="3200" dirty="0" smtClean="0"/>
              <a:t> has different characteristics than </a:t>
            </a:r>
            <a:r>
              <a:rPr lang="en-US" sz="3200" dirty="0" err="1" smtClean="0"/>
              <a:t>glutamic</a:t>
            </a:r>
            <a:r>
              <a:rPr lang="en-US" sz="3200" dirty="0" smtClean="0"/>
              <a:t> acid. </a:t>
            </a:r>
            <a:r>
              <a:rPr lang="en-US" sz="3200" dirty="0" err="1" smtClean="0"/>
              <a:t>Glutamic</a:t>
            </a:r>
            <a:r>
              <a:rPr lang="en-US" sz="3200" dirty="0" smtClean="0"/>
              <a:t> acid is acidic and polar while </a:t>
            </a:r>
            <a:r>
              <a:rPr lang="en-US" sz="3200" dirty="0" err="1" smtClean="0"/>
              <a:t>valine</a:t>
            </a:r>
            <a:r>
              <a:rPr lang="en-US" sz="3200" dirty="0" smtClean="0"/>
              <a:t> is non-polar and hydrophobic. </a:t>
            </a:r>
          </a:p>
          <a:p>
            <a:pPr lvl="1"/>
            <a:r>
              <a:rPr lang="en-US" sz="3200" dirty="0" smtClean="0"/>
              <a:t>These differing characteristics are what cause the dramatic change in hemoglobin structure.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458200" cy="1857375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Conclusion: </a:t>
            </a:r>
            <a:br>
              <a:rPr lang="en-US" sz="4400" b="1" dirty="0" smtClean="0"/>
            </a:br>
            <a:r>
              <a:rPr lang="en-US" sz="4400" b="1" dirty="0" smtClean="0"/>
              <a:t>What causes sickle cell anemia?</a:t>
            </a:r>
            <a:endParaRPr lang="en-US" sz="4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547938"/>
            <a:ext cx="8381999" cy="3929062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Required Words:</a:t>
            </a:r>
          </a:p>
          <a:p>
            <a:pPr>
              <a:buFont typeface="Arial" pitchFamily="34" charset="0"/>
              <a:buChar char="•"/>
            </a:pPr>
            <a:r>
              <a:rPr lang="en-US" sz="3600" b="1" dirty="0" smtClean="0"/>
              <a:t>Hemoglobin</a:t>
            </a:r>
          </a:p>
          <a:p>
            <a:pPr>
              <a:buFont typeface="Arial" pitchFamily="34" charset="0"/>
              <a:buChar char="•"/>
            </a:pPr>
            <a:r>
              <a:rPr lang="en-US" sz="3600" b="1" dirty="0" smtClean="0"/>
              <a:t>Substitution mutation</a:t>
            </a:r>
          </a:p>
          <a:p>
            <a:pPr>
              <a:buFont typeface="Arial" pitchFamily="34" charset="0"/>
              <a:buChar char="•"/>
            </a:pPr>
            <a:r>
              <a:rPr lang="en-US" sz="3600" b="1" dirty="0" smtClean="0"/>
              <a:t>Amino acids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04800" y="1505930"/>
            <a:ext cx="8534400" cy="1470025"/>
          </a:xfrm>
        </p:spPr>
        <p:txBody>
          <a:bodyPr>
            <a:noAutofit/>
          </a:bodyPr>
          <a:lstStyle/>
          <a:p>
            <a:r>
              <a:rPr lang="en-US" b="1" dirty="0" smtClean="0"/>
              <a:t>PART 1: What is the pattern of inheritance for sickle cell disease??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58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Brainstorm: learning about 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572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do we know about the sickle cell mutation?</a:t>
            </a:r>
          </a:p>
          <a:p>
            <a:endParaRPr lang="en-US" sz="3200" dirty="0" smtClean="0"/>
          </a:p>
          <a:p>
            <a:r>
              <a:rPr lang="en-US" sz="3200" dirty="0" smtClean="0"/>
              <a:t>What do we need to know about inheritance?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4822</TotalTime>
  <Words>4109</Words>
  <Application>Microsoft Office PowerPoint</Application>
  <PresentationFormat>On-screen Show (4:3)</PresentationFormat>
  <Paragraphs>555</Paragraphs>
  <Slides>128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128</vt:i4>
      </vt:variant>
    </vt:vector>
  </HeadingPairs>
  <TitlesOfParts>
    <vt:vector size="129" baseType="lpstr">
      <vt:lpstr>Equity</vt:lpstr>
      <vt:lpstr>What is Sickle Cell Anemia???</vt:lpstr>
      <vt:lpstr>Take a moment to think silently…</vt:lpstr>
      <vt:lpstr>Brainstorm: </vt:lpstr>
      <vt:lpstr>Brainstorm</vt:lpstr>
      <vt:lpstr>Brainstorm as a Class: 5th Hr. Questions</vt:lpstr>
      <vt:lpstr>Brainstorm as a Class: 2nd Hr. Questions</vt:lpstr>
      <vt:lpstr>Information Stations</vt:lpstr>
      <vt:lpstr>Sickle cell: Important info</vt:lpstr>
      <vt:lpstr>Sickle cell: Important Info</vt:lpstr>
      <vt:lpstr>Share Interesting/Important Info: 5th Hr</vt:lpstr>
      <vt:lpstr>Share Interesting/Important Info: 2nd Hr</vt:lpstr>
      <vt:lpstr>Slide 12</vt:lpstr>
      <vt:lpstr>This is a sickle tool</vt:lpstr>
      <vt:lpstr>Slide 14</vt:lpstr>
      <vt:lpstr>Hemoglobin</vt:lpstr>
      <vt:lpstr>Hemoglobin</vt:lpstr>
      <vt:lpstr>Slide 17</vt:lpstr>
      <vt:lpstr>Hemoglobin</vt:lpstr>
      <vt:lpstr>Slide 19</vt:lpstr>
      <vt:lpstr>Conclusion:  What is sickle cell anemia?</vt:lpstr>
      <vt:lpstr>What causes sickle cell anemia?</vt:lpstr>
      <vt:lpstr>Things we know:</vt:lpstr>
      <vt:lpstr>Brainstorm: Causes of Disease/Illness</vt:lpstr>
      <vt:lpstr>Brainstorm: Causes of diseases/ disorders</vt:lpstr>
      <vt:lpstr>Brainstorm: Causes of diseases/ disorders – 5th Hr</vt:lpstr>
      <vt:lpstr>Brainstorm: Causes of diseases/ disorders – 2nd hr</vt:lpstr>
      <vt:lpstr>Brainstorm: Narrow it down</vt:lpstr>
      <vt:lpstr>Brainstorm: Narrow it down – 5th Hr</vt:lpstr>
      <vt:lpstr>Brainstorm: Narrow it down – 2nd Hr</vt:lpstr>
      <vt:lpstr>Final Hypothesis:</vt:lpstr>
      <vt:lpstr>Information Stations</vt:lpstr>
      <vt:lpstr>What did you find out?</vt:lpstr>
      <vt:lpstr>What did you find out?</vt:lpstr>
      <vt:lpstr>Video Clip</vt:lpstr>
      <vt:lpstr>What we need to know to understand this mutation:</vt:lpstr>
      <vt:lpstr>The History of DNA</vt:lpstr>
      <vt:lpstr>History of DNA - continued</vt:lpstr>
      <vt:lpstr>So we know DNA is important, but how does it work????!</vt:lpstr>
      <vt:lpstr>The Structure of DNA</vt:lpstr>
      <vt:lpstr>Structure of DNA</vt:lpstr>
      <vt:lpstr>Structure of DNA</vt:lpstr>
      <vt:lpstr>Structure of DNA</vt:lpstr>
      <vt:lpstr>Nucleotides</vt:lpstr>
      <vt:lpstr>Nucleotides: The Nitrogen Base</vt:lpstr>
      <vt:lpstr>Building DNA</vt:lpstr>
      <vt:lpstr>Building DNA</vt:lpstr>
      <vt:lpstr>Building DNA</vt:lpstr>
      <vt:lpstr>The DNA code</vt:lpstr>
      <vt:lpstr>Building DNA</vt:lpstr>
      <vt:lpstr>Now it is your turn to build DNA!!</vt:lpstr>
      <vt:lpstr>DNA Replication</vt:lpstr>
      <vt:lpstr>When does DNA need to replicate??</vt:lpstr>
      <vt:lpstr>DNA Replication</vt:lpstr>
      <vt:lpstr>Proteins</vt:lpstr>
      <vt:lpstr>DNA Replication Proteins</vt:lpstr>
      <vt:lpstr>Replication video</vt:lpstr>
      <vt:lpstr>DNA Replication</vt:lpstr>
      <vt:lpstr>Replication Game!!!</vt:lpstr>
      <vt:lpstr>Replication can only make copies…</vt:lpstr>
      <vt:lpstr>DNA Transcription</vt:lpstr>
      <vt:lpstr>The Central Dogma</vt:lpstr>
      <vt:lpstr>Slide 62</vt:lpstr>
      <vt:lpstr>Transcription</vt:lpstr>
      <vt:lpstr>RNA</vt:lpstr>
      <vt:lpstr>Slide 65</vt:lpstr>
      <vt:lpstr>Slide 66</vt:lpstr>
      <vt:lpstr>Why do organisms need RNA?</vt:lpstr>
      <vt:lpstr>Transcription</vt:lpstr>
      <vt:lpstr>Translation</vt:lpstr>
      <vt:lpstr>Translation</vt:lpstr>
      <vt:lpstr>RNA codons</vt:lpstr>
      <vt:lpstr>Using the cookbook example:</vt:lpstr>
      <vt:lpstr>Codons and Amino Acids</vt:lpstr>
      <vt:lpstr>Amino Acids</vt:lpstr>
      <vt:lpstr>Translation</vt:lpstr>
      <vt:lpstr>Translation</vt:lpstr>
      <vt:lpstr>Translation: Initiation</vt:lpstr>
      <vt:lpstr>Translation</vt:lpstr>
      <vt:lpstr>Elongation</vt:lpstr>
      <vt:lpstr>Termination</vt:lpstr>
      <vt:lpstr>Protein Structure</vt:lpstr>
      <vt:lpstr>Human Genome Project</vt:lpstr>
      <vt:lpstr>MUTATIONS!</vt:lpstr>
      <vt:lpstr>The body isn’t perfect…</vt:lpstr>
      <vt:lpstr>The good, the bad, the ugly…</vt:lpstr>
      <vt:lpstr>Mutations and Proteins</vt:lpstr>
      <vt:lpstr>Types of mutations</vt:lpstr>
      <vt:lpstr>Types of Mutations</vt:lpstr>
      <vt:lpstr>Types of mutations</vt:lpstr>
      <vt:lpstr>Predict:  What type of mutation causes sickle cell?</vt:lpstr>
      <vt:lpstr>Analyze: HBB Nucleotide Sequence</vt:lpstr>
      <vt:lpstr>Interpret</vt:lpstr>
      <vt:lpstr>Make a claim</vt:lpstr>
      <vt:lpstr>Use Evidence</vt:lpstr>
      <vt:lpstr>Use Reasoning</vt:lpstr>
      <vt:lpstr>The Mutated amino acid</vt:lpstr>
      <vt:lpstr>Conclusion:  What causes sickle cell anemia?</vt:lpstr>
      <vt:lpstr>PART 1: What is the pattern of inheritance for sickle cell disease??</vt:lpstr>
      <vt:lpstr>Brainstorm: learning about inheritance</vt:lpstr>
      <vt:lpstr>Genetic Disorders</vt:lpstr>
      <vt:lpstr>Recessive Autosomal Disorders</vt:lpstr>
      <vt:lpstr>Sickle Cell: Recessive Disorder</vt:lpstr>
      <vt:lpstr>SCA Probability</vt:lpstr>
      <vt:lpstr>Slide 104</vt:lpstr>
      <vt:lpstr>Pedigrees</vt:lpstr>
      <vt:lpstr>Slide 106</vt:lpstr>
      <vt:lpstr>Conclusion: What is the pattern of inheritance for sickle cell disease?</vt:lpstr>
      <vt:lpstr>PART 2: Why is this disease so prevalent in certain populations?</vt:lpstr>
      <vt:lpstr>Comparing Autosomal Recessive Disorders</vt:lpstr>
      <vt:lpstr>Normal Distribution</vt:lpstr>
      <vt:lpstr>Directional Selection</vt:lpstr>
      <vt:lpstr>Stabilizing Selection</vt:lpstr>
      <vt:lpstr>What is going on!?</vt:lpstr>
      <vt:lpstr>Slide 114</vt:lpstr>
      <vt:lpstr>Global Prevalence of Sickle Cell</vt:lpstr>
      <vt:lpstr>Sickle Cell Alleles</vt:lpstr>
      <vt:lpstr>Slide 117</vt:lpstr>
      <vt:lpstr>What can we observe about the regions with high levels of sickle cell?</vt:lpstr>
      <vt:lpstr>Average Temps. Of the World</vt:lpstr>
      <vt:lpstr>Slide 120</vt:lpstr>
      <vt:lpstr>What can we observe about the regions with high levels of sickle cell?</vt:lpstr>
      <vt:lpstr>Malaria Cases</vt:lpstr>
      <vt:lpstr>Malaria</vt:lpstr>
      <vt:lpstr>Malaria Parasite</vt:lpstr>
      <vt:lpstr>Slide 125</vt:lpstr>
      <vt:lpstr>Slide 126</vt:lpstr>
      <vt:lpstr>Sickle cell vs. Malaria</vt:lpstr>
      <vt:lpstr>Conclusion:  How did this disease become so prevalent in certain populations?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Sickle Cell Anemia</dc:title>
  <dc:creator>CaRoLyN MaRiE</dc:creator>
  <cp:lastModifiedBy>CaRoLyN MaRiE</cp:lastModifiedBy>
  <cp:revision>38</cp:revision>
  <dcterms:created xsi:type="dcterms:W3CDTF">2013-03-18T23:45:05Z</dcterms:created>
  <dcterms:modified xsi:type="dcterms:W3CDTF">2013-04-10T12:41:49Z</dcterms:modified>
</cp:coreProperties>
</file>